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7"/>
  </p:handoutMasterIdLst>
  <p:sldIdLst>
    <p:sldId id="272" r:id="rId2"/>
    <p:sldId id="271" r:id="rId3"/>
    <p:sldId id="273" r:id="rId4"/>
    <p:sldId id="274" r:id="rId5"/>
    <p:sldId id="258"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914981-5B69-477B-ADC5-C0BEB1AF3CA7}" type="datetimeFigureOut">
              <a:rPr lang="en-US" smtClean="0"/>
              <a:t>8/6/2019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E86AB9-0E88-4929-85EE-A5E2FF9A8B73}" type="slidenum">
              <a:rPr lang="en-US" smtClean="0"/>
              <a:t>‹#›</a:t>
            </a:fld>
            <a:endParaRPr lang="en-US"/>
          </a:p>
        </p:txBody>
      </p:sp>
    </p:spTree>
    <p:extLst>
      <p:ext uri="{BB962C8B-B14F-4D97-AF65-F5344CB8AC3E}">
        <p14:creationId xmlns:p14="http://schemas.microsoft.com/office/powerpoint/2010/main" val="2693026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5A65715-5E1F-4CB6-812F-9EFDBAA0ECA5}" type="datetimeFigureOut">
              <a:rPr lang="en-US" smtClean="0"/>
              <a:t>8/6/2019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992B40F-5AFC-433B-9321-B37BBBA8D3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92B40F-5AFC-433B-9321-B37BBBA8D3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92B40F-5AFC-433B-9321-B37BBBA8D3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92B40F-5AFC-433B-9321-B37BBBA8D34B}"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92B40F-5AFC-433B-9321-B37BBBA8D34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92B40F-5AFC-433B-9321-B37BBBA8D34B}"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992B40F-5AFC-433B-9321-B37BBBA8D34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992B40F-5AFC-433B-9321-B37BBBA8D34B}"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5A65715-5E1F-4CB6-812F-9EFDBAA0ECA5}" type="datetimeFigureOut">
              <a:rPr lang="en-US" smtClean="0"/>
              <a:t>8/6/2019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992B40F-5AFC-433B-9321-B37BBBA8D3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5A65715-5E1F-4CB6-812F-9EFDBAA0ECA5}" type="datetimeFigureOut">
              <a:rPr lang="en-US" smtClean="0"/>
              <a:t>8/6/2019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92B40F-5AFC-433B-9321-B37BBBA8D34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5A65715-5E1F-4CB6-812F-9EFDBAA0ECA5}" type="datetimeFigureOut">
              <a:rPr lang="en-US" smtClean="0"/>
              <a:t>8/6/2019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992B40F-5AFC-433B-9321-B37BBBA8D34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A65715-5E1F-4CB6-812F-9EFDBAA0ECA5}" type="datetimeFigureOut">
              <a:rPr lang="en-US" smtClean="0"/>
              <a:t>8/6/2019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992B40F-5AFC-433B-9321-B37BBBA8D3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2288389"/>
            <a:ext cx="7416824" cy="1754326"/>
          </a:xfrm>
          <a:prstGeom prst="rect">
            <a:avLst/>
          </a:prstGeom>
          <a:solidFill>
            <a:schemeClr val="bg1">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EG"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دور الجمعية فى مكافحة غسل الاموال و تمويل الارهاب</a:t>
            </a:r>
            <a:endParaRPr lang="en-US"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5" name="AutoShape 2" descr="Untitled-1 copy.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318" y="548680"/>
            <a:ext cx="1504950" cy="141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1" y="615354"/>
            <a:ext cx="1440161"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2410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pPr algn="r" rtl="1"/>
            <a:r>
              <a:rPr lang="ar-EG" dirty="0" smtClean="0"/>
              <a:t>3-  تحديث البيانات عند كل تجديد دون تهاون للعميل و الضمان .</a:t>
            </a:r>
          </a:p>
          <a:p>
            <a:pPr algn="r" rtl="1"/>
            <a:r>
              <a:rPr lang="ar-EG" dirty="0" smtClean="0"/>
              <a:t>4- توقيع مسئول الجمعية باطلاعه على اصول المستندات و تاريخ الاطلاع.</a:t>
            </a:r>
          </a:p>
          <a:p>
            <a:pPr algn="r" rtl="1"/>
            <a:r>
              <a:rPr lang="ar-EG" dirty="0" smtClean="0"/>
              <a:t>5- اقرار اخصائى التمويل انه تم التعامل مع العميل مباشرة دون اى وساطة من اى نوع</a:t>
            </a:r>
            <a:r>
              <a:rPr lang="ar-EG" dirty="0" smtClean="0"/>
              <a:t>.</a:t>
            </a:r>
            <a:endParaRPr lang="ar-EG" dirty="0" smtClean="0"/>
          </a:p>
          <a:p>
            <a:pPr algn="r" rtl="1"/>
            <a:r>
              <a:rPr lang="ar-EG" dirty="0" smtClean="0"/>
              <a:t>6- استيفاء العميل نموذج اعرف عميلك لمن زاد قرضه عن 30000 جنيه و يراعى تحديثه عند كل تجديد</a:t>
            </a:r>
            <a:r>
              <a:rPr lang="ar-EG" dirty="0" smtClean="0"/>
              <a:t>.</a:t>
            </a:r>
            <a:endParaRPr lang="en-US" dirty="0" smtClean="0"/>
          </a:p>
          <a:p>
            <a:pPr algn="r" rtl="1"/>
            <a:r>
              <a:rPr lang="ar-EG" dirty="0" smtClean="0"/>
              <a:t>7- تقوم الجمعية بتحليل مخاطر السداد المعجل و تنفيذ لائحة الرقابة المالية بهذا الشأن كما تقوم بتسجيل عملاء السداد المعجل لمراقبة تكرار السداد المعجل سواء لاغراض التجديد او لاغراض غير معروفة .</a:t>
            </a:r>
          </a:p>
          <a:p>
            <a:pPr algn="r" rtl="1"/>
            <a:r>
              <a:rPr lang="ar-EG" dirty="0" smtClean="0"/>
              <a:t>8- تقوم الجمعية بمنع سداد اقساط التمويل من خلال اشخاص او جهات غير معروفة بما يسمى فاعل خير او جمعية شرعية الا اذا كان بطلب رسمى من جمعية على شرط ان تكون مرخصة من وزارة التضامن .</a:t>
            </a:r>
            <a:endParaRPr lang="ar-EG" dirty="0" smtClean="0"/>
          </a:p>
          <a:p>
            <a:pPr algn="r" rtl="1"/>
            <a:endParaRPr lang="en-US" dirty="0"/>
          </a:p>
        </p:txBody>
      </p:sp>
    </p:spTree>
    <p:extLst>
      <p:ext uri="{BB962C8B-B14F-4D97-AF65-F5344CB8AC3E}">
        <p14:creationId xmlns:p14="http://schemas.microsoft.com/office/powerpoint/2010/main" val="251646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7- </a:t>
            </a:r>
            <a:r>
              <a:rPr lang="ar-EG" dirty="0" smtClean="0"/>
              <a:t>فى حالة الاشتباه فى احد العملاء يتم اخطار وحدة غسل الاموال بالبنك المركزى المصرى بموجب خطاب من رئيس مجلس ادارة الجمعية محدد به بيانات مسئول التواصل فى الوحدة و مستندات الاشتباه و نموذج اعرف عميلك مع عدم اخطار / التلميح للعميل عن هذا الاجراء.</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39569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r>
              <a:rPr lang="ar-EG" dirty="0" smtClean="0"/>
              <a:t>التحديد الصحيح للهوية بالاشارة الى المستندات الرسمية .</a:t>
            </a:r>
          </a:p>
          <a:p>
            <a:pPr algn="r" rtl="1"/>
            <a:r>
              <a:rPr lang="ar-EG" dirty="0" smtClean="0"/>
              <a:t>الحصول على نسخة من مستندات تحديد هوية العميل و التاكد من مطابقتها و سريانها.</a:t>
            </a:r>
          </a:p>
          <a:p>
            <a:pPr algn="r" rtl="1"/>
            <a:r>
              <a:rPr lang="ar-EG" dirty="0" smtClean="0"/>
              <a:t>عدم فتح حساب تمويل او تاسيس علاقات لعملاء لم تتم مقابلتهم وجها لوجه.</a:t>
            </a:r>
          </a:p>
          <a:p>
            <a:pPr algn="r" rtl="1"/>
            <a:r>
              <a:rPr lang="ar-EG" dirty="0" smtClean="0"/>
              <a:t>الطلب من العميل اعطاء معلومات عن اى حسابات مصرفية موجودة او علاقات مع مؤسسات تمويل اخرى .</a:t>
            </a:r>
          </a:p>
          <a:p>
            <a:pPr algn="r" rtl="1"/>
            <a:r>
              <a:rPr lang="ar-EG" dirty="0" smtClean="0"/>
              <a:t>بذل جهود فى حال وجود شكوك فى نزاهة و صحة البيانات حول هوية العميل و هنا يتم التحقق من جديد من هوية العميل </a:t>
            </a:r>
            <a:r>
              <a:rPr lang="ar-EG" dirty="0" smtClean="0"/>
              <a:t>.</a:t>
            </a:r>
          </a:p>
          <a:p>
            <a:pPr algn="r" rtl="1"/>
            <a:endParaRPr lang="en-US" dirty="0"/>
          </a:p>
        </p:txBody>
      </p:sp>
      <p:sp>
        <p:nvSpPr>
          <p:cNvPr id="2" name="Title 1"/>
          <p:cNvSpPr>
            <a:spLocks noGrp="1"/>
          </p:cNvSpPr>
          <p:nvPr>
            <p:ph type="title"/>
          </p:nvPr>
        </p:nvSpPr>
        <p:spPr/>
        <p:txBody>
          <a:bodyPr>
            <a:normAutofit fontScale="90000"/>
          </a:bodyPr>
          <a:lstStyle/>
          <a:p>
            <a:pPr algn="r"/>
            <a:r>
              <a:rPr lang="ar-EG" dirty="0" smtClean="0"/>
              <a:t>قواعد ارشادية للتعرف على الهوية :</a:t>
            </a:r>
            <a:br>
              <a:rPr lang="ar-EG" dirty="0" smtClean="0"/>
            </a:br>
            <a:endParaRPr lang="en-US" dirty="0"/>
          </a:p>
        </p:txBody>
      </p:sp>
    </p:spTree>
    <p:extLst>
      <p:ext uri="{BB962C8B-B14F-4D97-AF65-F5344CB8AC3E}">
        <p14:creationId xmlns:p14="http://schemas.microsoft.com/office/powerpoint/2010/main" val="85041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عم التمكن من التحقق من هوية العميل .</a:t>
            </a:r>
          </a:p>
          <a:p>
            <a:pPr algn="r" rtl="1"/>
            <a:r>
              <a:rPr lang="ar-EG" dirty="0" smtClean="0"/>
              <a:t>هوية المستفيد الحقيقى غير معروفة .</a:t>
            </a:r>
          </a:p>
          <a:p>
            <a:pPr algn="r" rtl="1"/>
            <a:r>
              <a:rPr lang="ar-EG" dirty="0" smtClean="0"/>
              <a:t>الفشل فى الحصول على معلومات بشان الغرض من التمويل و طبيعة العمل.</a:t>
            </a:r>
            <a:endParaRPr lang="en-US" dirty="0"/>
          </a:p>
        </p:txBody>
      </p:sp>
      <p:sp>
        <p:nvSpPr>
          <p:cNvPr id="2" name="Title 1"/>
          <p:cNvSpPr>
            <a:spLocks noGrp="1"/>
          </p:cNvSpPr>
          <p:nvPr>
            <p:ph type="title"/>
          </p:nvPr>
        </p:nvSpPr>
        <p:spPr/>
        <p:txBody>
          <a:bodyPr/>
          <a:lstStyle/>
          <a:p>
            <a:pPr algn="r"/>
            <a:r>
              <a:rPr lang="ar-EG" dirty="0" smtClean="0"/>
              <a:t>عدم قبول اى معلومات فى حالات :</a:t>
            </a:r>
            <a:endParaRPr lang="en-US" dirty="0"/>
          </a:p>
        </p:txBody>
      </p:sp>
    </p:spTree>
    <p:extLst>
      <p:ext uri="{BB962C8B-B14F-4D97-AF65-F5344CB8AC3E}">
        <p14:creationId xmlns:p14="http://schemas.microsoft.com/office/powerpoint/2010/main" val="2176254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التاكد من ان الحساب يستخدم لمصلحة الفرد الذى سجل باسمه شخصيا و الغرض الذى فتح من اجله .</a:t>
            </a:r>
          </a:p>
          <a:p>
            <a:pPr algn="r" rtl="1"/>
            <a:r>
              <a:rPr lang="ar-EG" dirty="0" smtClean="0"/>
              <a:t>فى حال الشك ان العميل يتصرف لمصلحة اخرين فانه يجب على الجمعية ان تحدد الصفة التى يتصرف بها العميل .</a:t>
            </a:r>
          </a:p>
          <a:p>
            <a:pPr algn="r" rtl="1"/>
            <a:r>
              <a:rPr lang="ar-EG" dirty="0" smtClean="0"/>
              <a:t>يتعين فى حال وجود اى شخص يزعم التصرف بالنيابة عن العميل ان يقدم ما يفيد بذلك .</a:t>
            </a:r>
          </a:p>
        </p:txBody>
      </p:sp>
      <p:sp>
        <p:nvSpPr>
          <p:cNvPr id="2" name="Title 1"/>
          <p:cNvSpPr>
            <a:spLocks noGrp="1"/>
          </p:cNvSpPr>
          <p:nvPr>
            <p:ph type="title"/>
          </p:nvPr>
        </p:nvSpPr>
        <p:spPr/>
        <p:txBody>
          <a:bodyPr/>
          <a:lstStyle/>
          <a:p>
            <a:pPr algn="r"/>
            <a:r>
              <a:rPr lang="ar-EG" dirty="0" smtClean="0"/>
              <a:t>التعرف على المستفيد الحقيقى :</a:t>
            </a:r>
            <a:endParaRPr lang="en-US" dirty="0"/>
          </a:p>
        </p:txBody>
      </p:sp>
    </p:spTree>
    <p:extLst>
      <p:ext uri="{BB962C8B-B14F-4D97-AF65-F5344CB8AC3E}">
        <p14:creationId xmlns:p14="http://schemas.microsoft.com/office/powerpoint/2010/main" val="3608533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r>
              <a:rPr lang="ar-EG" dirty="0" smtClean="0"/>
              <a:t>من يبدون اهتمام غير عادى بمتطلبات الابلاغ و سياسات الجمعية فى مكافحة غسل الاموال.</a:t>
            </a:r>
          </a:p>
          <a:p>
            <a:pPr algn="r" rtl="1"/>
            <a:r>
              <a:rPr lang="ar-EG" dirty="0" smtClean="0"/>
              <a:t>يرفضون الكشف عن معلومات تتعلق بانشطتهم و مصادر اموالهم او يقدموا وثائق هوية بها شبهة تزوير.</a:t>
            </a:r>
          </a:p>
          <a:p>
            <a:pPr algn="r" rtl="1"/>
            <a:r>
              <a:rPr lang="ar-EG" dirty="0" smtClean="0"/>
              <a:t>يبدون و كانهم وكيلا لشخص او كيان غير معلوم الهوية .</a:t>
            </a:r>
          </a:p>
          <a:p>
            <a:pPr algn="r" rtl="1"/>
            <a:r>
              <a:rPr lang="ar-EG" dirty="0" smtClean="0"/>
              <a:t>يواجهون صعوبة فى وصف طبيعة نشاطهم .</a:t>
            </a:r>
          </a:p>
          <a:p>
            <a:pPr algn="r" rtl="1"/>
            <a:r>
              <a:rPr lang="ar-EG" dirty="0" smtClean="0"/>
              <a:t>عمليات متكررة لا يتناسب مجموعها مع نشاط العميل .</a:t>
            </a:r>
          </a:p>
          <a:p>
            <a:pPr algn="r" rtl="1"/>
            <a:r>
              <a:rPr lang="ar-EG" dirty="0" smtClean="0"/>
              <a:t>عملاء يبدون لا مبالاة تجاه المخاطر و العمولات  او غيرها من تكاليف العمليات على الاوراق المالية .</a:t>
            </a:r>
            <a:endParaRPr lang="en-US" dirty="0"/>
          </a:p>
        </p:txBody>
      </p:sp>
      <p:sp>
        <p:nvSpPr>
          <p:cNvPr id="2" name="Title 1"/>
          <p:cNvSpPr>
            <a:spLocks noGrp="1"/>
          </p:cNvSpPr>
          <p:nvPr>
            <p:ph type="title"/>
          </p:nvPr>
        </p:nvSpPr>
        <p:spPr/>
        <p:txBody>
          <a:bodyPr>
            <a:normAutofit fontScale="90000"/>
          </a:bodyPr>
          <a:lstStyle/>
          <a:p>
            <a:pPr algn="r"/>
            <a:r>
              <a:rPr lang="ar-EG" u="sng" dirty="0" smtClean="0"/>
              <a:t>من هم العملاء الذين يجب بذل عناية خاصة بهم</a:t>
            </a:r>
            <a:r>
              <a:rPr lang="ar-EG" dirty="0" smtClean="0"/>
              <a:t> :</a:t>
            </a:r>
            <a:endParaRPr lang="en-US" dirty="0"/>
          </a:p>
        </p:txBody>
      </p:sp>
    </p:spTree>
    <p:extLst>
      <p:ext uri="{BB962C8B-B14F-4D97-AF65-F5344CB8AC3E}">
        <p14:creationId xmlns:p14="http://schemas.microsoft.com/office/powerpoint/2010/main" val="60099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الاشتراك فى اى اعمال تهدف الى اخفاء مصدر الاموال المكتسبة بطرق غير مشروعة بحيث تظهر هذه الاموال كانها اتت من مصادر مشروعة .</a:t>
            </a:r>
            <a:endParaRPr lang="en-US" dirty="0"/>
          </a:p>
        </p:txBody>
      </p:sp>
      <p:sp>
        <p:nvSpPr>
          <p:cNvPr id="2" name="Title 1"/>
          <p:cNvSpPr>
            <a:spLocks noGrp="1"/>
          </p:cNvSpPr>
          <p:nvPr>
            <p:ph type="title"/>
          </p:nvPr>
        </p:nvSpPr>
        <p:spPr/>
        <p:txBody>
          <a:bodyPr/>
          <a:lstStyle/>
          <a:p>
            <a:pPr algn="r"/>
            <a:r>
              <a:rPr lang="ar-EG" dirty="0" smtClean="0"/>
              <a:t>تعريف غسيل الاموال</a:t>
            </a:r>
            <a:endParaRPr lang="en-US" dirty="0"/>
          </a:p>
        </p:txBody>
      </p:sp>
    </p:spTree>
    <p:extLst>
      <p:ext uri="{BB962C8B-B14F-4D97-AF65-F5344CB8AC3E}">
        <p14:creationId xmlns:p14="http://schemas.microsoft.com/office/powerpoint/2010/main" val="3785015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08720"/>
            <a:ext cx="8229600" cy="5760640"/>
          </a:xfrm>
        </p:spPr>
        <p:txBody>
          <a:bodyPr>
            <a:normAutofit lnSpcReduction="10000"/>
          </a:bodyPr>
          <a:lstStyle/>
          <a:p>
            <a:pPr algn="r" rtl="1"/>
            <a:r>
              <a:rPr lang="ar-EG" dirty="0" smtClean="0"/>
              <a:t>على </a:t>
            </a:r>
            <a:r>
              <a:rPr lang="ar-EG" dirty="0"/>
              <a:t>الرغم من أن البعض قد يرى أنه لا فرق بين الأموال "القذرة" والأموال "النظيفة" وأن الأموال "القذرة" تستطيع أن تساعد فى دفع عجلة التنمية فى دولة ما إلا أنه من الواضح أن اللجوء إلى الأموال القذرة يترتب عليه عدة نتائج سلبية</a:t>
            </a:r>
            <a:r>
              <a:rPr lang="ar-EG" b="1" dirty="0"/>
              <a:t>، يتمثل أهمها من الناحية الاقتصادية فيما يلى</a:t>
            </a:r>
            <a:r>
              <a:rPr lang="ar-EG" dirty="0"/>
              <a:t>:</a:t>
            </a:r>
          </a:p>
          <a:p>
            <a:pPr algn="r" rtl="1"/>
            <a:r>
              <a:rPr lang="ar-EG" dirty="0"/>
              <a:t>- تقليل قدرة السلطات المختصة على تنفيذ السياسات الاقتصادية بصورة فعالة</a:t>
            </a:r>
          </a:p>
          <a:p>
            <a:pPr algn="r" rtl="1"/>
            <a:r>
              <a:rPr lang="ar-EG" dirty="0"/>
              <a:t>- تقويض استقرار سوق الصرف نتيجة للتقلبات الكبيرة التي تنشأ عن حركة وتدفق الأموال</a:t>
            </a:r>
          </a:p>
          <a:p>
            <a:pPr algn="r" rtl="1"/>
            <a:r>
              <a:rPr lang="ar-EG" dirty="0"/>
              <a:t>- إيجاد فروق كبيرة في توزيع الثروات الاقتصادية</a:t>
            </a:r>
          </a:p>
          <a:p>
            <a:pPr algn="r" rtl="1"/>
            <a:r>
              <a:rPr lang="ar-EG" dirty="0"/>
              <a:t>- إضعاف النمو الاقتصادي كنتيجة لتركز الموارد المالية في استثمارات ليست كبيرة الجدوى والفائدة</a:t>
            </a:r>
          </a:p>
          <a:p>
            <a:pPr algn="r" rtl="1"/>
            <a:r>
              <a:rPr lang="ar-EG" dirty="0"/>
              <a:t>- إيجاد ضغط تضخمي في الاقتصاد القومي نظراً لوجود قوة شرائية وهمية ناشئة عن الأنشطة الاقتصادية غير الحقيقية</a:t>
            </a:r>
          </a:p>
          <a:p>
            <a:endParaRPr lang="en-US" dirty="0"/>
          </a:p>
        </p:txBody>
      </p:sp>
      <p:sp>
        <p:nvSpPr>
          <p:cNvPr id="3" name="Title 2"/>
          <p:cNvSpPr>
            <a:spLocks noGrp="1"/>
          </p:cNvSpPr>
          <p:nvPr>
            <p:ph type="title"/>
          </p:nvPr>
        </p:nvSpPr>
        <p:spPr/>
        <p:txBody>
          <a:bodyPr>
            <a:normAutofit fontScale="90000"/>
          </a:bodyPr>
          <a:lstStyle/>
          <a:p>
            <a:pPr algn="r" rtl="1"/>
            <a:r>
              <a:rPr lang="ar-EG" dirty="0"/>
              <a:t>ما هو سبب الاهتمام بظاهرة غسيل الأموال ؟</a:t>
            </a:r>
            <a:br>
              <a:rPr lang="ar-EG" dirty="0"/>
            </a:br>
            <a:endParaRPr lang="en-US" dirty="0"/>
          </a:p>
        </p:txBody>
      </p:sp>
    </p:spTree>
    <p:extLst>
      <p:ext uri="{BB962C8B-B14F-4D97-AF65-F5344CB8AC3E}">
        <p14:creationId xmlns:p14="http://schemas.microsoft.com/office/powerpoint/2010/main" val="94201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r>
              <a:rPr lang="ar-EG" dirty="0" smtClean="0"/>
              <a:t>-</a:t>
            </a:r>
            <a:r>
              <a:rPr lang="ar-EG" dirty="0"/>
              <a:t> انتشار الفساد السياسي والإداري واستغلال النفوذ</a:t>
            </a:r>
          </a:p>
          <a:p>
            <a:pPr algn="r" rtl="1"/>
            <a:r>
              <a:rPr lang="ar-EG" dirty="0"/>
              <a:t>- تشويه سمعة الدولة مع المؤسسات الدولية التي تتعامل معها كالبنك الدولي وصندوق النقد الدولى</a:t>
            </a:r>
          </a:p>
          <a:p>
            <a:pPr algn="r" rtl="1"/>
            <a:r>
              <a:rPr lang="ar-EG" dirty="0"/>
              <a:t>- إيجاد ثغرة قد تمكن غاسلو الأموال من الوصول إلى مراكز مؤثرة في الدولة يترتب عليها انتشار الفوضى وتهديد الاستقرار </a:t>
            </a:r>
            <a:r>
              <a:rPr lang="ar-EG" dirty="0" smtClean="0"/>
              <a:t>السياسي</a:t>
            </a:r>
            <a:r>
              <a:rPr lang="en-US" dirty="0"/>
              <a:t>.</a:t>
            </a:r>
            <a:endParaRPr lang="ar-EG" dirty="0"/>
          </a:p>
          <a:p>
            <a:pPr algn="r" rtl="1"/>
            <a:endParaRPr lang="en-US" dirty="0"/>
          </a:p>
        </p:txBody>
      </p:sp>
      <p:sp>
        <p:nvSpPr>
          <p:cNvPr id="3" name="Title 2"/>
          <p:cNvSpPr>
            <a:spLocks noGrp="1"/>
          </p:cNvSpPr>
          <p:nvPr>
            <p:ph type="title"/>
          </p:nvPr>
        </p:nvSpPr>
        <p:spPr/>
        <p:txBody>
          <a:bodyPr>
            <a:normAutofit fontScale="90000"/>
          </a:bodyPr>
          <a:lstStyle/>
          <a:p>
            <a:pPr algn="r"/>
            <a:r>
              <a:rPr lang="ar-EG" u="sng" dirty="0"/>
              <a:t>أما على الصعيد السياسى:</a:t>
            </a:r>
            <a:br>
              <a:rPr lang="ar-EG" u="sng" dirty="0"/>
            </a:br>
            <a:endParaRPr lang="en-US" dirty="0"/>
          </a:p>
        </p:txBody>
      </p:sp>
    </p:spTree>
    <p:extLst>
      <p:ext uri="{BB962C8B-B14F-4D97-AF65-F5344CB8AC3E}">
        <p14:creationId xmlns:p14="http://schemas.microsoft.com/office/powerpoint/2010/main" val="3623296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الايداع: دخول النقد الى النظام المالى و يتم تحويل النقد الناتج من انشطة اجرامية الى ادوات مالية مثل الحسابات لدى المؤسسات المالية .</a:t>
            </a:r>
          </a:p>
          <a:p>
            <a:pPr algn="r" rtl="1"/>
            <a:r>
              <a:rPr lang="ar-EG" dirty="0" smtClean="0"/>
              <a:t>التمويه : تحويل و نقل الاموال الى حسابات اخرى او مؤسسات مالية اخرى .</a:t>
            </a:r>
          </a:p>
          <a:p>
            <a:pPr algn="r" rtl="1"/>
            <a:r>
              <a:rPr lang="ar-EG" dirty="0" smtClean="0"/>
              <a:t>الاندماج : ادخال الاموال فى الاقتصاد و استخدامها لشراء اصول شرعية (شقق، سيارات ، مجوهرات ) او تمويل اعمال تجارية (معدات ، بضائع ، مواد خام)</a:t>
            </a:r>
            <a:endParaRPr lang="en-US" dirty="0"/>
          </a:p>
        </p:txBody>
      </p:sp>
      <p:sp>
        <p:nvSpPr>
          <p:cNvPr id="2" name="Title 1"/>
          <p:cNvSpPr>
            <a:spLocks noGrp="1"/>
          </p:cNvSpPr>
          <p:nvPr>
            <p:ph type="title"/>
          </p:nvPr>
        </p:nvSpPr>
        <p:spPr/>
        <p:txBody>
          <a:bodyPr>
            <a:normAutofit/>
          </a:bodyPr>
          <a:lstStyle/>
          <a:p>
            <a:pPr algn="r"/>
            <a:r>
              <a:rPr lang="ar-EG" dirty="0" smtClean="0"/>
              <a:t>مراحل غسل الاموال</a:t>
            </a:r>
            <a:endParaRPr lang="en-US" dirty="0"/>
          </a:p>
        </p:txBody>
      </p:sp>
    </p:spTree>
    <p:extLst>
      <p:ext uri="{BB962C8B-B14F-4D97-AF65-F5344CB8AC3E}">
        <p14:creationId xmlns:p14="http://schemas.microsoft.com/office/powerpoint/2010/main" val="1808780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تقديم او جمع اى مسمى مالا او خدمة ذات صلة بذلك المال بقصد تحويلها هى و عوائدها كلياّ او جزئيا فى عمل يقدم نفع</a:t>
            </a:r>
            <a:r>
              <a:rPr lang="en-US" dirty="0" smtClean="0"/>
              <a:t> </a:t>
            </a:r>
            <a:r>
              <a:rPr lang="ar-EG" dirty="0" smtClean="0"/>
              <a:t>و لو بدفعات صغيرة الى اى مشروع ارهابى فردى او جماعى سواء تحققت النتيجة او لا .</a:t>
            </a:r>
          </a:p>
          <a:p>
            <a:pPr algn="r" rtl="1"/>
            <a:r>
              <a:rPr lang="ar-EG" dirty="0" smtClean="0"/>
              <a:t>مكافحة تمويل الارهاب:</a:t>
            </a:r>
          </a:p>
          <a:p>
            <a:pPr algn="r" rtl="1"/>
            <a:r>
              <a:rPr lang="ar-EG" dirty="0" smtClean="0"/>
              <a:t>وقف تدفق الموارد التى تسمح لارهابيين بتنفيذ اعمالهم الارهابية من خلال اكتشاف منافذ التمويل. </a:t>
            </a:r>
            <a:endParaRPr lang="en-US" dirty="0"/>
          </a:p>
        </p:txBody>
      </p:sp>
      <p:sp>
        <p:nvSpPr>
          <p:cNvPr id="2" name="Title 1"/>
          <p:cNvSpPr>
            <a:spLocks noGrp="1"/>
          </p:cNvSpPr>
          <p:nvPr>
            <p:ph type="title"/>
          </p:nvPr>
        </p:nvSpPr>
        <p:spPr/>
        <p:txBody>
          <a:bodyPr/>
          <a:lstStyle/>
          <a:p>
            <a:pPr algn="r"/>
            <a:r>
              <a:rPr lang="ar-EG" dirty="0" smtClean="0"/>
              <a:t>تمويل الارهاب:</a:t>
            </a:r>
            <a:endParaRPr lang="en-US" dirty="0"/>
          </a:p>
        </p:txBody>
      </p:sp>
    </p:spTree>
    <p:extLst>
      <p:ext uri="{BB962C8B-B14F-4D97-AF65-F5344CB8AC3E}">
        <p14:creationId xmlns:p14="http://schemas.microsoft.com/office/powerpoint/2010/main" val="2311757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يستخدم التمويل منها كمبرر (تمويه) لادخال اموال غير شرعية فى المؤسسات المالية و يستخدم كمصدر لتمرير معاملات مالية لارهابيين .</a:t>
            </a:r>
          </a:p>
          <a:p>
            <a:pPr algn="r" rtl="1"/>
            <a:endParaRPr lang="en-US" dirty="0"/>
          </a:p>
        </p:txBody>
      </p:sp>
      <p:sp>
        <p:nvSpPr>
          <p:cNvPr id="2" name="Title 1"/>
          <p:cNvSpPr>
            <a:spLocks noGrp="1"/>
          </p:cNvSpPr>
          <p:nvPr>
            <p:ph type="title"/>
          </p:nvPr>
        </p:nvSpPr>
        <p:spPr/>
        <p:txBody>
          <a:bodyPr>
            <a:normAutofit fontScale="90000"/>
          </a:bodyPr>
          <a:lstStyle/>
          <a:p>
            <a:pPr algn="r" rtl="1"/>
            <a:r>
              <a:rPr lang="ar-EG" dirty="0" smtClean="0"/>
              <a:t>علاقة الجمعيات و المؤسسات فئة أ بمخاطر مكافحة غسل الاموال و تمويل الارهاب:</a:t>
            </a:r>
            <a:endParaRPr lang="en-US" dirty="0"/>
          </a:p>
        </p:txBody>
      </p:sp>
    </p:spTree>
    <p:extLst>
      <p:ext uri="{BB962C8B-B14F-4D97-AF65-F5344CB8AC3E}">
        <p14:creationId xmlns:p14="http://schemas.microsoft.com/office/powerpoint/2010/main" val="2272862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حالة العميل رشيد</a:t>
            </a:r>
          </a:p>
          <a:p>
            <a:pPr algn="r" rtl="1"/>
            <a:r>
              <a:rPr lang="ar-EG" dirty="0" smtClean="0"/>
              <a:t>حالة العميل قناوى</a:t>
            </a:r>
          </a:p>
          <a:p>
            <a:pPr algn="r" rtl="1"/>
            <a:r>
              <a:rPr lang="ar-EG" dirty="0" smtClean="0"/>
              <a:t>حالة العميل وديع</a:t>
            </a:r>
            <a:endParaRPr lang="en-US" dirty="0"/>
          </a:p>
        </p:txBody>
      </p:sp>
      <p:sp>
        <p:nvSpPr>
          <p:cNvPr id="2" name="Title 1"/>
          <p:cNvSpPr>
            <a:spLocks noGrp="1"/>
          </p:cNvSpPr>
          <p:nvPr>
            <p:ph type="title"/>
          </p:nvPr>
        </p:nvSpPr>
        <p:spPr/>
        <p:txBody>
          <a:bodyPr/>
          <a:lstStyle/>
          <a:p>
            <a:pPr algn="r"/>
            <a:r>
              <a:rPr lang="ar-EG" dirty="0" smtClean="0"/>
              <a:t>حالات عملية </a:t>
            </a:r>
            <a:endParaRPr lang="en-US" dirty="0"/>
          </a:p>
        </p:txBody>
      </p:sp>
    </p:spTree>
    <p:extLst>
      <p:ext uri="{BB962C8B-B14F-4D97-AF65-F5344CB8AC3E}">
        <p14:creationId xmlns:p14="http://schemas.microsoft.com/office/powerpoint/2010/main" val="4121156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EG" dirty="0" smtClean="0"/>
              <a:t>1- الاحتفاظ بمستندات /معلومات شخصية عن العملاء فى جميع الاوقات للتمكن من خدمتهم بشكل افضل و ادارة المخاطر بحكمة .</a:t>
            </a:r>
          </a:p>
          <a:p>
            <a:pPr algn="r" rtl="1"/>
            <a:r>
              <a:rPr lang="ar-EG" dirty="0" smtClean="0"/>
              <a:t>2-مستندات تقدم لاستيفاء متطلبات معرفة العميل :</a:t>
            </a:r>
          </a:p>
          <a:p>
            <a:pPr algn="r" rtl="1">
              <a:buFont typeface="Wingdings" pitchFamily="2" charset="2"/>
              <a:buChar char="§"/>
            </a:pPr>
            <a:r>
              <a:rPr lang="ar-EG" dirty="0" smtClean="0"/>
              <a:t>صورة حديثة سارية المفعول للعميل و الضمان .</a:t>
            </a:r>
          </a:p>
          <a:p>
            <a:pPr algn="r" rtl="1">
              <a:buFont typeface="Wingdings" pitchFamily="2" charset="2"/>
              <a:buChar char="§"/>
            </a:pPr>
            <a:r>
              <a:rPr lang="ar-EG" dirty="0" smtClean="0"/>
              <a:t>صورة من عقد ايجار/تمليك محل النشاط و السكن.</a:t>
            </a:r>
          </a:p>
          <a:p>
            <a:pPr algn="r" rtl="1">
              <a:buFont typeface="Wingdings" pitchFamily="2" charset="2"/>
              <a:buChar char="§"/>
            </a:pPr>
            <a:r>
              <a:rPr lang="ar-EG" dirty="0" smtClean="0"/>
              <a:t>صورة ايصال مرافق حديث( كهرباء/مياه) لمقر النشاط</a:t>
            </a:r>
            <a:r>
              <a:rPr lang="ar-EG" dirty="0" smtClean="0"/>
              <a:t>.</a:t>
            </a:r>
          </a:p>
          <a:p>
            <a:pPr algn="r" rtl="1">
              <a:buFont typeface="Wingdings" pitchFamily="2" charset="2"/>
              <a:buChar char="§"/>
            </a:pPr>
            <a:r>
              <a:rPr lang="ar-EG" dirty="0" smtClean="0"/>
              <a:t>على مسئول الشئون القانونية التوقيع على ملف بالعميل بما يفيد اطلاعه على جميع اصول الاوراق المقدم للجمعية .</a:t>
            </a:r>
            <a:endParaRPr lang="ar-EG" dirty="0" smtClean="0"/>
          </a:p>
          <a:p>
            <a:pPr algn="r" rtl="1">
              <a:buFont typeface="Wingdings" pitchFamily="2" charset="2"/>
              <a:buChar char="§"/>
            </a:pPr>
            <a:endParaRPr lang="en-US" dirty="0"/>
          </a:p>
        </p:txBody>
      </p:sp>
      <p:sp>
        <p:nvSpPr>
          <p:cNvPr id="2" name="Title 1"/>
          <p:cNvSpPr>
            <a:spLocks noGrp="1"/>
          </p:cNvSpPr>
          <p:nvPr>
            <p:ph type="title"/>
          </p:nvPr>
        </p:nvSpPr>
        <p:spPr/>
        <p:txBody>
          <a:bodyPr>
            <a:normAutofit fontScale="90000"/>
          </a:bodyPr>
          <a:lstStyle/>
          <a:p>
            <a:pPr algn="r" rtl="1"/>
            <a:r>
              <a:rPr lang="ar-EG" dirty="0" smtClean="0"/>
              <a:t>الخطوات الواجب على الجمعيات او الموؤسسات فئة أ اتباعها </a:t>
            </a:r>
            <a:r>
              <a:rPr lang="en-US" dirty="0" smtClean="0"/>
              <a:t>:</a:t>
            </a:r>
            <a:endParaRPr lang="en-US" dirty="0"/>
          </a:p>
        </p:txBody>
      </p:sp>
    </p:spTree>
    <p:extLst>
      <p:ext uri="{BB962C8B-B14F-4D97-AF65-F5344CB8AC3E}">
        <p14:creationId xmlns:p14="http://schemas.microsoft.com/office/powerpoint/2010/main" val="2024038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465</TotalTime>
  <Words>810</Words>
  <Application>Microsoft Office PowerPoint</Application>
  <PresentationFormat>On-screen Show (4:3)</PresentationFormat>
  <Paragraphs>63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PowerPoint Presentation</vt:lpstr>
      <vt:lpstr>تعريف غسيل الاموال</vt:lpstr>
      <vt:lpstr>ما هو سبب الاهتمام بظاهرة غسيل الأموال ؟ </vt:lpstr>
      <vt:lpstr>أما على الصعيد السياسى: </vt:lpstr>
      <vt:lpstr>مراحل غسل الاموال</vt:lpstr>
      <vt:lpstr>تمويل الارهاب:</vt:lpstr>
      <vt:lpstr>علاقة الجمعيات و المؤسسات فئة أ بمخاطر مكافحة غسل الاموال و تمويل الارهاب:</vt:lpstr>
      <vt:lpstr>حالات عملية </vt:lpstr>
      <vt:lpstr>الخطوات الواجب على الجمعيات او الموؤسسات فئة أ اتباعها :</vt:lpstr>
      <vt:lpstr>PowerPoint Presentation</vt:lpstr>
      <vt:lpstr>PowerPoint Presentation</vt:lpstr>
      <vt:lpstr>قواعد ارشادية للتعرف على الهوية : </vt:lpstr>
      <vt:lpstr>عدم قبول اى معلومات فى حالات :</vt:lpstr>
      <vt:lpstr>التعرف على المستفيد الحقيقى :</vt:lpstr>
      <vt:lpstr>من هم العملاء الذين يجب بذل عناية خاصة بهم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DR-Shaza</dc:creator>
  <cp:lastModifiedBy>DR-Shaza</cp:lastModifiedBy>
  <cp:revision>21</cp:revision>
  <cp:lastPrinted>2019-07-16T12:49:00Z</cp:lastPrinted>
  <dcterms:created xsi:type="dcterms:W3CDTF">2019-07-07T08:33:08Z</dcterms:created>
  <dcterms:modified xsi:type="dcterms:W3CDTF">2019-08-06T12:59:38Z</dcterms:modified>
</cp:coreProperties>
</file>