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8288000" cy="10287000"/>
  <p:notesSz cx="6858000" cy="9144000"/>
  <p:embeddedFontLst>
    <p:embeddedFont>
      <p:font typeface="Droid Arabic Kufi" charset="0"/>
      <p:regular r:id="rId18"/>
      <p:bold r:id="rId19"/>
    </p:embeddedFont>
    <p:embeddedFont>
      <p:font typeface="Calibri" pitchFamily="34" charset="0"/>
      <p:regular r:id="rId20"/>
      <p:bold r:id="rId21"/>
      <p:italic r:id="rId22"/>
      <p:boldItalic r:id="rId23"/>
    </p:embeddedFont>
    <p:embeddedFont>
      <p:font typeface="Arimo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51" d="100"/>
          <a:sy n="51" d="100"/>
        </p:scale>
        <p:origin x="-456" y="4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 l="5313" t="9869" r="5744" b="99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28000"/>
          </a:blip>
          <a:srcRect/>
          <a:stretch>
            <a:fillRect/>
          </a:stretch>
        </p:blipFill>
        <p:spPr>
          <a:xfrm>
            <a:off x="10146190" y="4393564"/>
            <a:ext cx="8930321" cy="798776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/>
          <a:srcRect b="22644"/>
          <a:stretch>
            <a:fillRect/>
          </a:stretch>
        </p:blipFill>
        <p:spPr>
          <a:xfrm>
            <a:off x="87143" y="182704"/>
            <a:ext cx="2187291" cy="169199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66810" y="390511"/>
            <a:ext cx="10554381" cy="1190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47"/>
              </a:lnSpc>
              <a:spcBef>
                <a:spcPct val="0"/>
              </a:spcBef>
            </a:pPr>
            <a:r>
              <a:rPr lang="en-US" sz="3391" b="1">
                <a:solidFill>
                  <a:srgbClr val="FFFFFF"/>
                </a:solidFill>
                <a:cs typeface="Arimo"/>
              </a:rPr>
              <a:t>جمعية تنمية المجتمعات المحلية والمشروعات الصغيرة المبادرة</a:t>
            </a:r>
          </a:p>
        </p:txBody>
      </p:sp>
      <p:sp>
        <p:nvSpPr>
          <p:cNvPr id="5" name="AutoShape 5"/>
          <p:cNvSpPr/>
          <p:nvPr/>
        </p:nvSpPr>
        <p:spPr>
          <a:xfrm>
            <a:off x="1047750" y="3321502"/>
            <a:ext cx="133039" cy="3643996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" name="TextBox 6"/>
          <p:cNvSpPr txBox="1"/>
          <p:nvPr/>
        </p:nvSpPr>
        <p:spPr>
          <a:xfrm>
            <a:off x="2616573" y="4572000"/>
            <a:ext cx="13054853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000"/>
              </a:lnSpc>
            </a:pPr>
            <a:r>
              <a:rPr lang="en-US" sz="7500" i="0" spc="150">
                <a:solidFill>
                  <a:srgbClr val="FFFFFF"/>
                </a:solidFill>
                <a:cs typeface="Droid Arabic Kufi"/>
              </a:rPr>
              <a:t>الصرف و التحصيل الالكترونى </a:t>
            </a: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4421190" y="-332753"/>
            <a:ext cx="3714563" cy="265325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 l="5313" t="9869" r="5744" b="99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28000"/>
          </a:blip>
          <a:srcRect/>
          <a:stretch>
            <a:fillRect/>
          </a:stretch>
        </p:blipFill>
        <p:spPr>
          <a:xfrm>
            <a:off x="10146190" y="4393564"/>
            <a:ext cx="8930321" cy="798776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/>
          <a:srcRect b="22644"/>
          <a:stretch>
            <a:fillRect/>
          </a:stretch>
        </p:blipFill>
        <p:spPr>
          <a:xfrm>
            <a:off x="632463" y="381797"/>
            <a:ext cx="2187291" cy="169199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66810" y="296072"/>
            <a:ext cx="10554381" cy="1190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47"/>
              </a:lnSpc>
              <a:spcBef>
                <a:spcPct val="0"/>
              </a:spcBef>
            </a:pPr>
            <a:r>
              <a:rPr lang="en-US" sz="3391" b="1">
                <a:solidFill>
                  <a:srgbClr val="FFFFFF"/>
                </a:solidFill>
                <a:cs typeface="Arimo"/>
              </a:rPr>
              <a:t>جمعية تنمية المجتمعات المحلية والمشروعات الصغيرة المبادرة</a:t>
            </a:r>
          </a:p>
        </p:txBody>
      </p:sp>
      <p:sp>
        <p:nvSpPr>
          <p:cNvPr id="5" name="AutoShape 5"/>
          <p:cNvSpPr/>
          <p:nvPr/>
        </p:nvSpPr>
        <p:spPr>
          <a:xfrm>
            <a:off x="1047750" y="3321502"/>
            <a:ext cx="133039" cy="3643996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" name="TextBox 6"/>
          <p:cNvSpPr txBox="1"/>
          <p:nvPr/>
        </p:nvSpPr>
        <p:spPr>
          <a:xfrm>
            <a:off x="1726109" y="2777856"/>
            <a:ext cx="15898109" cy="4784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5410"/>
              </a:lnSpc>
            </a:pP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معوقات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الدفع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الالكترونى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:</a:t>
            </a:r>
          </a:p>
          <a:p>
            <a:pPr algn="r" rtl="1">
              <a:lnSpc>
                <a:spcPts val="5410"/>
              </a:lnSpc>
            </a:pP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مع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التسليم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بكل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هذه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المميزات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الا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ان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هناك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بعض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العوائق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ستواجه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الدفع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الالكترونى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اهمها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:</a:t>
            </a:r>
          </a:p>
          <a:p>
            <a:pPr marL="534913" lvl="1" indent="-267457" algn="r" rtl="1">
              <a:lnSpc>
                <a:spcPts val="5410"/>
              </a:lnSpc>
              <a:buFont typeface="Arial"/>
              <a:buChar char="•"/>
            </a:pP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رغم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ارتفاع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نسب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حاملى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المحمول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يستخدمون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الانترنت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مصر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فان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اغلب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التعامل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على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المكالمات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السوشيال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ميديا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بنسبة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70%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مقارنة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ب 5%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قائمين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بالشراء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عبر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الانترنت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.</a:t>
            </a:r>
          </a:p>
          <a:p>
            <a:pPr marL="534913" lvl="1" indent="-267457" algn="r" rtl="1">
              <a:lnSpc>
                <a:spcPts val="5410"/>
              </a:lnSpc>
              <a:buFont typeface="Arial"/>
              <a:buChar char="•"/>
            </a:pP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قلة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الافراد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المالكين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للحسابات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البنكية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.</a:t>
            </a:r>
          </a:p>
          <a:p>
            <a:pPr marL="534913" lvl="1" indent="-267457" algn="r" rtl="1">
              <a:lnSpc>
                <a:spcPts val="5410"/>
              </a:lnSpc>
              <a:buFont typeface="Arial"/>
              <a:buChar char="•"/>
            </a:pP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ضعف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البنية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التحتية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لشبكات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الانترنت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حيث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تحتل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مصر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المركز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165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مؤشر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سرعة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الانترنت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178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دولة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.</a:t>
            </a:r>
          </a:p>
          <a:p>
            <a:pPr>
              <a:lnSpc>
                <a:spcPts val="5410"/>
              </a:lnSpc>
            </a:pPr>
            <a:endParaRPr lang="en-US" sz="3239" i="0" spc="64" dirty="0">
              <a:solidFill>
                <a:srgbClr val="FFFFFF"/>
              </a:solidFill>
              <a:cs typeface="Droid Arabic Kufi"/>
            </a:endParaRP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rcRect b="22224"/>
          <a:stretch>
            <a:fillRect/>
          </a:stretch>
        </p:blipFill>
        <p:spPr>
          <a:xfrm>
            <a:off x="14421190" y="-494237"/>
            <a:ext cx="3694377" cy="205236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 l="5313" t="9869" r="5744" b="99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28000"/>
          </a:blip>
          <a:srcRect/>
          <a:stretch>
            <a:fillRect/>
          </a:stretch>
        </p:blipFill>
        <p:spPr>
          <a:xfrm>
            <a:off x="10146190" y="4393564"/>
            <a:ext cx="8930321" cy="798776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/>
          <a:srcRect b="22644"/>
          <a:stretch>
            <a:fillRect/>
          </a:stretch>
        </p:blipFill>
        <p:spPr>
          <a:xfrm>
            <a:off x="1028700" y="381797"/>
            <a:ext cx="2187291" cy="169199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66810" y="296072"/>
            <a:ext cx="10554381" cy="1190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47"/>
              </a:lnSpc>
              <a:spcBef>
                <a:spcPct val="0"/>
              </a:spcBef>
            </a:pPr>
            <a:r>
              <a:rPr lang="en-US" sz="3391" b="1">
                <a:solidFill>
                  <a:srgbClr val="FFFFFF"/>
                </a:solidFill>
                <a:cs typeface="Arimo"/>
              </a:rPr>
              <a:t>جمعية تنمية المجتمعات المحلية والمشروعات الصغيرة المبادرة</a:t>
            </a:r>
          </a:p>
        </p:txBody>
      </p:sp>
      <p:sp>
        <p:nvSpPr>
          <p:cNvPr id="5" name="AutoShape 5"/>
          <p:cNvSpPr/>
          <p:nvPr/>
        </p:nvSpPr>
        <p:spPr>
          <a:xfrm>
            <a:off x="1047750" y="3321502"/>
            <a:ext cx="133039" cy="3643996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" name="TextBox 6"/>
          <p:cNvSpPr txBox="1"/>
          <p:nvPr/>
        </p:nvSpPr>
        <p:spPr>
          <a:xfrm>
            <a:off x="2616573" y="3645599"/>
            <a:ext cx="13054853" cy="18447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7476"/>
              </a:lnSpc>
            </a:pP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قامت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جمعية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المبادرة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بالتعاقد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البنك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الاهلى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للصرف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للعملاء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بواسطة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بطاقات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ميزة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تعاقدت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الجمعية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شركة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فورى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للتحصيل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الالكترونى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. </a:t>
            </a: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3851345" y="-494237"/>
            <a:ext cx="4264223" cy="304587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 l="5313" t="9869" r="5744" b="99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28000"/>
          </a:blip>
          <a:srcRect/>
          <a:stretch>
            <a:fillRect/>
          </a:stretch>
        </p:blipFill>
        <p:spPr>
          <a:xfrm>
            <a:off x="10146190" y="4393564"/>
            <a:ext cx="8930321" cy="798776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/>
          <a:srcRect b="22644"/>
          <a:stretch>
            <a:fillRect/>
          </a:stretch>
        </p:blipFill>
        <p:spPr>
          <a:xfrm>
            <a:off x="1028700" y="381797"/>
            <a:ext cx="2187291" cy="169199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66810" y="296072"/>
            <a:ext cx="10554381" cy="1190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47"/>
              </a:lnSpc>
              <a:spcBef>
                <a:spcPct val="0"/>
              </a:spcBef>
            </a:pPr>
            <a:r>
              <a:rPr lang="en-US" sz="3391" b="1">
                <a:solidFill>
                  <a:srgbClr val="FFFFFF"/>
                </a:solidFill>
                <a:cs typeface="Arimo"/>
              </a:rPr>
              <a:t>جمعية تنمية المجتمعات المحلية والمشروعات الصغيرة المبادرة</a:t>
            </a:r>
          </a:p>
        </p:txBody>
      </p:sp>
      <p:sp>
        <p:nvSpPr>
          <p:cNvPr id="5" name="AutoShape 5"/>
          <p:cNvSpPr/>
          <p:nvPr/>
        </p:nvSpPr>
        <p:spPr>
          <a:xfrm>
            <a:off x="1047750" y="3321502"/>
            <a:ext cx="133039" cy="3643996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" name="TextBox 6"/>
          <p:cNvSpPr txBox="1"/>
          <p:nvPr/>
        </p:nvSpPr>
        <p:spPr>
          <a:xfrm>
            <a:off x="2616573" y="4492942"/>
            <a:ext cx="13054853" cy="2501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6720"/>
              </a:lnSpc>
            </a:pP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تمتلك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شركة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فورى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اكثر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110.000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منفذ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معتمد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منتشر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جميع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المحافظات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منهم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اكثر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50.000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منفذ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يقبل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الدفع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خلال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بطاقات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الائتمان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. </a:t>
            </a: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rcRect l="2526" r="12853" b="3696"/>
          <a:stretch>
            <a:fillRect/>
          </a:stretch>
        </p:blipFill>
        <p:spPr>
          <a:xfrm>
            <a:off x="14217334" y="-751387"/>
            <a:ext cx="3873151" cy="315168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 l="5313" t="9869" r="5744" b="99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28000"/>
          </a:blip>
          <a:srcRect/>
          <a:stretch>
            <a:fillRect/>
          </a:stretch>
        </p:blipFill>
        <p:spPr>
          <a:xfrm>
            <a:off x="10146190" y="4393564"/>
            <a:ext cx="8930321" cy="798776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/>
          <a:srcRect b="22644"/>
          <a:stretch>
            <a:fillRect/>
          </a:stretch>
        </p:blipFill>
        <p:spPr>
          <a:xfrm>
            <a:off x="1028700" y="381797"/>
            <a:ext cx="2187291" cy="169199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66810" y="296072"/>
            <a:ext cx="10554381" cy="1190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47"/>
              </a:lnSpc>
              <a:spcBef>
                <a:spcPct val="0"/>
              </a:spcBef>
            </a:pPr>
            <a:r>
              <a:rPr lang="en-US" sz="3391" b="1">
                <a:solidFill>
                  <a:srgbClr val="FFFFFF"/>
                </a:solidFill>
                <a:cs typeface="Arimo"/>
              </a:rPr>
              <a:t>جمعية تنمية المجتمعات المحلية والمشروعات الصغيرة المبادرة</a:t>
            </a:r>
          </a:p>
        </p:txBody>
      </p:sp>
      <p:sp>
        <p:nvSpPr>
          <p:cNvPr id="5" name="AutoShape 5"/>
          <p:cNvSpPr/>
          <p:nvPr/>
        </p:nvSpPr>
        <p:spPr>
          <a:xfrm>
            <a:off x="1047750" y="3321502"/>
            <a:ext cx="133039" cy="3643996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" name="TextBox 6"/>
          <p:cNvSpPr txBox="1"/>
          <p:nvPr/>
        </p:nvSpPr>
        <p:spPr>
          <a:xfrm>
            <a:off x="2616573" y="4814887"/>
            <a:ext cx="13054853" cy="647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كيف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سيقوم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العميل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بالسداد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فورى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؟ </a:t>
            </a: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4611350" y="-494237"/>
            <a:ext cx="3504218" cy="250301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 l="5313" t="9869" r="5744" b="99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28000"/>
          </a:blip>
          <a:srcRect/>
          <a:stretch>
            <a:fillRect/>
          </a:stretch>
        </p:blipFill>
        <p:spPr>
          <a:xfrm>
            <a:off x="10146190" y="4393564"/>
            <a:ext cx="8930321" cy="798776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/>
          <a:srcRect b="22644"/>
          <a:stretch>
            <a:fillRect/>
          </a:stretch>
        </p:blipFill>
        <p:spPr>
          <a:xfrm>
            <a:off x="579853" y="476236"/>
            <a:ext cx="2187291" cy="169199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266973" y="390511"/>
            <a:ext cx="10554381" cy="1190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47"/>
              </a:lnSpc>
              <a:spcBef>
                <a:spcPct val="0"/>
              </a:spcBef>
            </a:pPr>
            <a:r>
              <a:rPr lang="en-US" sz="3391" b="1">
                <a:solidFill>
                  <a:srgbClr val="FFFFFF"/>
                </a:solidFill>
                <a:cs typeface="Arimo"/>
              </a:rPr>
              <a:t>جمعية تنمية المجتمعات المحلية والمشروعات الصغيرة المبادرة</a:t>
            </a:r>
          </a:p>
        </p:txBody>
      </p:sp>
      <p:sp>
        <p:nvSpPr>
          <p:cNvPr id="5" name="AutoShape 5"/>
          <p:cNvSpPr/>
          <p:nvPr/>
        </p:nvSpPr>
        <p:spPr>
          <a:xfrm>
            <a:off x="1047750" y="3321502"/>
            <a:ext cx="133039" cy="3643996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" name="TextBox 6"/>
          <p:cNvSpPr txBox="1"/>
          <p:nvPr/>
        </p:nvSpPr>
        <p:spPr>
          <a:xfrm>
            <a:off x="1180789" y="3344616"/>
            <a:ext cx="16530084" cy="34797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3420" lvl="1" indent="-346710" algn="r" rtl="1">
              <a:lnSpc>
                <a:spcPts val="6888"/>
              </a:lnSpc>
              <a:buFont typeface="Arial"/>
              <a:buChar char="•"/>
            </a:pP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يقوم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العميل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بزيارة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اقرب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منفذ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معتمد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لفورى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.</a:t>
            </a:r>
          </a:p>
          <a:p>
            <a:pPr marL="693420" lvl="1" indent="-346710" algn="r" rtl="1">
              <a:lnSpc>
                <a:spcPts val="6888"/>
              </a:lnSpc>
              <a:buFont typeface="Arial"/>
              <a:buChar char="•"/>
            </a:pP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يطلب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التاجر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سداد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قسط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جمعية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المبادرة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عن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طريق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رقم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التعريف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الخاص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بالعميل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.</a:t>
            </a:r>
          </a:p>
          <a:p>
            <a:pPr marL="693420" lvl="1" indent="-346710" algn="r" rtl="1">
              <a:lnSpc>
                <a:spcPts val="6888"/>
              </a:lnSpc>
              <a:buFont typeface="Arial"/>
              <a:buChar char="•"/>
            </a:pP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تتم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مراجعة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بيانات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الدغع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العميل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.</a:t>
            </a:r>
          </a:p>
          <a:p>
            <a:pPr marL="693420" lvl="1" indent="-346710" algn="r" rtl="1">
              <a:lnSpc>
                <a:spcPts val="6888"/>
              </a:lnSpc>
              <a:buFont typeface="Arial"/>
              <a:buChar char="•"/>
            </a:pP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يدفع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العميل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المبلغ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يستلم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ايصال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السداد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 </a:t>
            </a: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4489318" y="-302532"/>
            <a:ext cx="3626250" cy="259017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 l="5313" t="9869" r="5744" b="99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28000"/>
          </a:blip>
          <a:srcRect/>
          <a:stretch>
            <a:fillRect/>
          </a:stretch>
        </p:blipFill>
        <p:spPr>
          <a:xfrm>
            <a:off x="10146190" y="4393564"/>
            <a:ext cx="8930321" cy="798776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/>
          <a:srcRect b="22644"/>
          <a:stretch>
            <a:fillRect/>
          </a:stretch>
        </p:blipFill>
        <p:spPr>
          <a:xfrm>
            <a:off x="761522" y="182704"/>
            <a:ext cx="2187291" cy="169199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266973" y="390511"/>
            <a:ext cx="10554381" cy="1190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47"/>
              </a:lnSpc>
              <a:spcBef>
                <a:spcPct val="0"/>
              </a:spcBef>
            </a:pPr>
            <a:r>
              <a:rPr lang="en-US" sz="3391" b="1">
                <a:solidFill>
                  <a:srgbClr val="FFFFFF"/>
                </a:solidFill>
                <a:cs typeface="Arimo"/>
              </a:rPr>
              <a:t>جمعية تنمية المجتمعات المحلية والمشروعات الصغيرة المبادرة</a:t>
            </a:r>
          </a:p>
        </p:txBody>
      </p:sp>
      <p:sp>
        <p:nvSpPr>
          <p:cNvPr id="5" name="AutoShape 5"/>
          <p:cNvSpPr/>
          <p:nvPr/>
        </p:nvSpPr>
        <p:spPr>
          <a:xfrm>
            <a:off x="1047750" y="3321502"/>
            <a:ext cx="133039" cy="3643996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" name="TextBox 6"/>
          <p:cNvSpPr txBox="1"/>
          <p:nvPr/>
        </p:nvSpPr>
        <p:spPr>
          <a:xfrm>
            <a:off x="1114269" y="4816516"/>
            <a:ext cx="15360402" cy="6444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5040"/>
              </a:lnSpc>
            </a:pP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ما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هى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فوائد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التحصيل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الالكترونى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للعملاء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عن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طريق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فورى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؟  </a:t>
            </a: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4475730" y="-494237"/>
            <a:ext cx="3639838" cy="259988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 l="5313" t="9869" r="5744" b="99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28000"/>
          </a:blip>
          <a:srcRect/>
          <a:stretch>
            <a:fillRect/>
          </a:stretch>
        </p:blipFill>
        <p:spPr>
          <a:xfrm>
            <a:off x="10146190" y="4393564"/>
            <a:ext cx="8930321" cy="798776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/>
          <a:srcRect b="22644"/>
          <a:stretch>
            <a:fillRect/>
          </a:stretch>
        </p:blipFill>
        <p:spPr>
          <a:xfrm>
            <a:off x="741336" y="303817"/>
            <a:ext cx="2187291" cy="169199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266973" y="390511"/>
            <a:ext cx="10554381" cy="1190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47"/>
              </a:lnSpc>
              <a:spcBef>
                <a:spcPct val="0"/>
              </a:spcBef>
            </a:pPr>
            <a:r>
              <a:rPr lang="en-US" sz="3391" b="1">
                <a:solidFill>
                  <a:srgbClr val="FFFFFF"/>
                </a:solidFill>
                <a:cs typeface="Arimo"/>
              </a:rPr>
              <a:t>جمعية تنمية المجتمعات المحلية والمشروعات الصغيرة المبادرة</a:t>
            </a:r>
          </a:p>
        </p:txBody>
      </p:sp>
      <p:sp>
        <p:nvSpPr>
          <p:cNvPr id="5" name="AutoShape 5"/>
          <p:cNvSpPr/>
          <p:nvPr/>
        </p:nvSpPr>
        <p:spPr>
          <a:xfrm>
            <a:off x="1047750" y="3321502"/>
            <a:ext cx="133039" cy="3643996"/>
          </a:xfrm>
          <a:prstGeom prst="rect">
            <a:avLst/>
          </a:prstGeom>
          <a:solidFill>
            <a:srgbClr val="FFFFFF"/>
          </a:solidFill>
        </p:spPr>
      </p:sp>
      <p:pic>
        <p:nvPicPr>
          <p:cNvPr id="6" name="Picture 6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4322975" y="-494237"/>
            <a:ext cx="3792593" cy="2708995"/>
          </a:xfrm>
          <a:prstGeom prst="rect">
            <a:avLst/>
          </a:prstGeom>
        </p:spPr>
      </p:pic>
      <p:sp>
        <p:nvSpPr>
          <p:cNvPr id="7" name="TextBox 7"/>
          <p:cNvSpPr txBox="1"/>
          <p:nvPr/>
        </p:nvSpPr>
        <p:spPr>
          <a:xfrm>
            <a:off x="1402829" y="2937096"/>
            <a:ext cx="16430229" cy="44864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3420" lvl="1" indent="-346710" algn="r" rtl="1">
              <a:lnSpc>
                <a:spcPts val="7056"/>
              </a:lnSpc>
              <a:buFont typeface="Arial"/>
              <a:buChar char="•"/>
            </a:pPr>
            <a:r>
              <a:rPr lang="en-US" sz="4200" i="0" spc="84" dirty="0">
                <a:solidFill>
                  <a:srgbClr val="FFFFFF"/>
                </a:solidFill>
                <a:latin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latin typeface="Droid Arabic Kufi"/>
              </a:rPr>
              <a:t>ا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رضاء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العميل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عن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طريق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اتاحة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قنوات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دفع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امنة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متعددة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بنوك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مكاتب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بريد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محلات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تجزئة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.</a:t>
            </a:r>
          </a:p>
          <a:p>
            <a:pPr marL="693420" lvl="1" indent="-346710" algn="r" rtl="1">
              <a:lnSpc>
                <a:spcPts val="7056"/>
              </a:lnSpc>
              <a:buFont typeface="Arial"/>
              <a:buChar char="•"/>
            </a:pP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ارضاء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العميل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عن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طريق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اتاحة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طرق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دفع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مختلفة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للعملاء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(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نقدى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/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بطاقات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ائتمان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).</a:t>
            </a:r>
          </a:p>
          <a:p>
            <a:pPr marL="693420" lvl="1" indent="-346710" algn="r" rtl="1">
              <a:lnSpc>
                <a:spcPts val="7056"/>
              </a:lnSpc>
              <a:buFont typeface="Arial"/>
              <a:buChar char="•"/>
            </a:pP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اتاحة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امكانية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الدفع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24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ساعة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.</a:t>
            </a:r>
          </a:p>
          <a:p>
            <a:pPr marL="693420" lvl="1" indent="-346710" algn="r" rtl="1">
              <a:lnSpc>
                <a:spcPts val="7056"/>
              </a:lnSpc>
              <a:buFont typeface="Arial"/>
              <a:buChar char="•"/>
            </a:pP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سهولة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الدفع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نتيجة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انتشار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منافذ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فورى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 l="5313" t="9869" r="5744" b="99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28000"/>
          </a:blip>
          <a:srcRect/>
          <a:stretch>
            <a:fillRect/>
          </a:stretch>
        </p:blipFill>
        <p:spPr>
          <a:xfrm>
            <a:off x="10146190" y="4393564"/>
            <a:ext cx="8930321" cy="798776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/>
          <a:srcRect b="22644"/>
          <a:stretch>
            <a:fillRect/>
          </a:stretch>
        </p:blipFill>
        <p:spPr>
          <a:xfrm>
            <a:off x="248627" y="381797"/>
            <a:ext cx="2187291" cy="169199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66810" y="296072"/>
            <a:ext cx="10554381" cy="1190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47"/>
              </a:lnSpc>
              <a:spcBef>
                <a:spcPct val="0"/>
              </a:spcBef>
            </a:pPr>
            <a:r>
              <a:rPr lang="en-US" sz="3391" b="1">
                <a:solidFill>
                  <a:srgbClr val="FFFFFF"/>
                </a:solidFill>
                <a:cs typeface="Arimo"/>
              </a:rPr>
              <a:t>جمعية تنمية المجتمعات المحلية والمشروعات الصغيرة المبادرة</a:t>
            </a:r>
          </a:p>
        </p:txBody>
      </p:sp>
      <p:sp>
        <p:nvSpPr>
          <p:cNvPr id="5" name="AutoShape 5"/>
          <p:cNvSpPr/>
          <p:nvPr/>
        </p:nvSpPr>
        <p:spPr>
          <a:xfrm>
            <a:off x="1047750" y="3321502"/>
            <a:ext cx="133039" cy="3643996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" name="TextBox 6"/>
          <p:cNvSpPr txBox="1"/>
          <p:nvPr/>
        </p:nvSpPr>
        <p:spPr>
          <a:xfrm>
            <a:off x="1342272" y="2682640"/>
            <a:ext cx="16517356" cy="4364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6888"/>
              </a:lnSpc>
            </a:pP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شهد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العالم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العقود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الماضية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زيادة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هائلة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المعاملات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التسويات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المالية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بسبب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تصاعد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حركة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التجارة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الدولية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.</a:t>
            </a:r>
          </a:p>
          <a:p>
            <a:pPr algn="r" rtl="1">
              <a:lnSpc>
                <a:spcPts val="6888"/>
              </a:lnSpc>
            </a:pP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مما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ادى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قلق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متزايد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يؤدى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تضخم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حجم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التعاملات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المالية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اذا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ما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استمرت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الاعتماد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على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السداد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النقدى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ارتفاع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معدل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غسل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الاموال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تمويل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الارهاب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التهرب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الضريبى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الجرائم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المالية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بشكل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عام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. </a:t>
            </a: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4269511" y="-494237"/>
            <a:ext cx="3846057" cy="274718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 l="5313" t="9869" r="5744" b="99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28000"/>
          </a:blip>
          <a:srcRect/>
          <a:stretch>
            <a:fillRect/>
          </a:stretch>
        </p:blipFill>
        <p:spPr>
          <a:xfrm>
            <a:off x="10146190" y="4393564"/>
            <a:ext cx="8930321" cy="798776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/>
          <a:srcRect b="22644"/>
          <a:stretch>
            <a:fillRect/>
          </a:stretch>
        </p:blipFill>
        <p:spPr>
          <a:xfrm>
            <a:off x="337627" y="381797"/>
            <a:ext cx="2187291" cy="169199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66810" y="296072"/>
            <a:ext cx="10554381" cy="1190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47"/>
              </a:lnSpc>
              <a:spcBef>
                <a:spcPct val="0"/>
              </a:spcBef>
            </a:pPr>
            <a:r>
              <a:rPr lang="en-US" sz="3391" b="1">
                <a:solidFill>
                  <a:srgbClr val="FFFFFF"/>
                </a:solidFill>
                <a:cs typeface="Arimo"/>
              </a:rPr>
              <a:t>جمعية تنمية المجتمعات المحلية والمشروعات الصغيرة المبادرة</a:t>
            </a:r>
          </a:p>
        </p:txBody>
      </p:sp>
      <p:sp>
        <p:nvSpPr>
          <p:cNvPr id="5" name="AutoShape 5"/>
          <p:cNvSpPr/>
          <p:nvPr/>
        </p:nvSpPr>
        <p:spPr>
          <a:xfrm>
            <a:off x="1047750" y="3321502"/>
            <a:ext cx="133039" cy="3643996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" name="TextBox 6"/>
          <p:cNvSpPr txBox="1"/>
          <p:nvPr/>
        </p:nvSpPr>
        <p:spPr>
          <a:xfrm>
            <a:off x="2141396" y="3298452"/>
            <a:ext cx="15718232" cy="27007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7223"/>
              </a:lnSpc>
            </a:pP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تصاعد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دور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تكنولوجيا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المعلومات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الاتصالات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احتلالها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اهمية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بالغة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.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اتجهت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النظم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المالية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الرقابية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معظم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انحاء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العالم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الاخذ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بقوانين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برامج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للحد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التعاملات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المالية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النقدية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،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الانتقال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تدريجيا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الاعتماد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على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نظم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المدفوعات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الالكترونية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.</a:t>
            </a: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4237051" y="-494237"/>
            <a:ext cx="3878517" cy="277036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 l="5313" t="9869" r="5744" b="99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28000"/>
          </a:blip>
          <a:srcRect/>
          <a:stretch>
            <a:fillRect/>
          </a:stretch>
        </p:blipFill>
        <p:spPr>
          <a:xfrm>
            <a:off x="10146190" y="4393564"/>
            <a:ext cx="8930321" cy="798776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/>
          <a:srcRect b="22644"/>
          <a:stretch>
            <a:fillRect/>
          </a:stretch>
        </p:blipFill>
        <p:spPr>
          <a:xfrm>
            <a:off x="600038" y="182704"/>
            <a:ext cx="2187291" cy="169199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66810" y="296072"/>
            <a:ext cx="10554381" cy="1190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47"/>
              </a:lnSpc>
              <a:spcBef>
                <a:spcPct val="0"/>
              </a:spcBef>
            </a:pPr>
            <a:r>
              <a:rPr lang="en-US" sz="3391" b="1">
                <a:solidFill>
                  <a:srgbClr val="FFFFFF"/>
                </a:solidFill>
                <a:cs typeface="Arimo"/>
              </a:rPr>
              <a:t>جمعية تنمية المجتمعات المحلية والمشروعات الصغيرة المبادرة</a:t>
            </a:r>
          </a:p>
        </p:txBody>
      </p:sp>
      <p:sp>
        <p:nvSpPr>
          <p:cNvPr id="5" name="AutoShape 5"/>
          <p:cNvSpPr/>
          <p:nvPr/>
        </p:nvSpPr>
        <p:spPr>
          <a:xfrm>
            <a:off x="1047750" y="3321502"/>
            <a:ext cx="133039" cy="3643996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" name="TextBox 6"/>
          <p:cNvSpPr txBox="1"/>
          <p:nvPr/>
        </p:nvSpPr>
        <p:spPr>
          <a:xfrm>
            <a:off x="1842823" y="2620371"/>
            <a:ext cx="15718232" cy="45473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7181"/>
              </a:lnSpc>
            </a:pP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بدأت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مصر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هذا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الاتجاه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منذ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مطلع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الالفية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الجديدة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متخذة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عدة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خطوات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بدءا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بانشاء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غرفة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المقاصة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المميكنة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بين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البنوك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عام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2002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قانون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التوقيع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الالكترونى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عام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2004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انشاء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منظومة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الدفع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التحصيل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الالكترونى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للمدفوعات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وصولا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البطاقات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المدفوعة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مسبقا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لدفع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المرتبات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الحكومية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عام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2010 ،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بطاقات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التموين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الذكية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عام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2014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بطاقات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الوقود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الذكية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عام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2015 .</a:t>
            </a: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3851345" y="-494237"/>
            <a:ext cx="4264223" cy="304587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 l="5313" t="9869" r="5744" b="99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28000"/>
          </a:blip>
          <a:srcRect/>
          <a:stretch>
            <a:fillRect/>
          </a:stretch>
        </p:blipFill>
        <p:spPr>
          <a:xfrm>
            <a:off x="10146190" y="4393564"/>
            <a:ext cx="8930321" cy="798776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/>
          <a:srcRect b="22644"/>
          <a:stretch>
            <a:fillRect/>
          </a:stretch>
        </p:blipFill>
        <p:spPr>
          <a:xfrm>
            <a:off x="749177" y="182704"/>
            <a:ext cx="2187291" cy="169199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66810" y="296072"/>
            <a:ext cx="10554381" cy="1190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47"/>
              </a:lnSpc>
              <a:spcBef>
                <a:spcPct val="0"/>
              </a:spcBef>
            </a:pPr>
            <a:r>
              <a:rPr lang="en-US" sz="3391" b="1">
                <a:solidFill>
                  <a:srgbClr val="FFFFFF"/>
                </a:solidFill>
                <a:cs typeface="Arimo"/>
              </a:rPr>
              <a:t>جمعية تنمية المجتمعات المحلية والمشروعات الصغيرة المبادرة</a:t>
            </a:r>
          </a:p>
        </p:txBody>
      </p:sp>
      <p:sp>
        <p:nvSpPr>
          <p:cNvPr id="5" name="AutoShape 5"/>
          <p:cNvSpPr/>
          <p:nvPr/>
        </p:nvSpPr>
        <p:spPr>
          <a:xfrm>
            <a:off x="1047750" y="3321502"/>
            <a:ext cx="133039" cy="3643996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" name="TextBox 6"/>
          <p:cNvSpPr txBox="1"/>
          <p:nvPr/>
        </p:nvSpPr>
        <p:spPr>
          <a:xfrm>
            <a:off x="1842823" y="3650992"/>
            <a:ext cx="15718232" cy="18222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7350"/>
              </a:lnSpc>
            </a:pP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الملاحظ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كل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هذه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الخطوات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اغلب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البطاقات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الالكترونية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التى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قامت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الدولة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باطلاقها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حتى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2018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هى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بطاقات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صرف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فقط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لا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يمكن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الدفع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الكترونيا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4200" i="0" spc="84" dirty="0" err="1">
                <a:solidFill>
                  <a:srgbClr val="FFFFFF"/>
                </a:solidFill>
                <a:cs typeface="Droid Arabic Kufi"/>
              </a:rPr>
              <a:t>خلالها</a:t>
            </a:r>
            <a:r>
              <a:rPr lang="en-US" sz="4200" i="0" spc="84" dirty="0">
                <a:solidFill>
                  <a:srgbClr val="FFFFFF"/>
                </a:solidFill>
                <a:cs typeface="Droid Arabic Kufi"/>
              </a:rPr>
              <a:t> .</a:t>
            </a: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3851345" y="-494237"/>
            <a:ext cx="4264223" cy="304587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 l="5313" t="9869" r="5744" b="99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28000"/>
          </a:blip>
          <a:srcRect/>
          <a:stretch>
            <a:fillRect/>
          </a:stretch>
        </p:blipFill>
        <p:spPr>
          <a:xfrm>
            <a:off x="10146190" y="4393564"/>
            <a:ext cx="8930321" cy="798776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/>
          <a:srcRect b="22644"/>
          <a:stretch>
            <a:fillRect/>
          </a:stretch>
        </p:blipFill>
        <p:spPr>
          <a:xfrm>
            <a:off x="680780" y="182704"/>
            <a:ext cx="2187291" cy="169199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66810" y="296072"/>
            <a:ext cx="10554381" cy="1190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47"/>
              </a:lnSpc>
              <a:spcBef>
                <a:spcPct val="0"/>
              </a:spcBef>
            </a:pPr>
            <a:r>
              <a:rPr lang="en-US" sz="3391" b="1">
                <a:solidFill>
                  <a:srgbClr val="FFFFFF"/>
                </a:solidFill>
                <a:cs typeface="Arimo"/>
              </a:rPr>
              <a:t>جمعية تنمية المجتمعات المحلية والمشروعات الصغيرة المبادرة</a:t>
            </a:r>
          </a:p>
        </p:txBody>
      </p:sp>
      <p:sp>
        <p:nvSpPr>
          <p:cNvPr id="5" name="AutoShape 5"/>
          <p:cNvSpPr/>
          <p:nvPr/>
        </p:nvSpPr>
        <p:spPr>
          <a:xfrm>
            <a:off x="1047750" y="3321502"/>
            <a:ext cx="133039" cy="3643996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" name="TextBox 6"/>
          <p:cNvSpPr txBox="1"/>
          <p:nvPr/>
        </p:nvSpPr>
        <p:spPr>
          <a:xfrm>
            <a:off x="1963936" y="1903027"/>
            <a:ext cx="14835782" cy="55399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 rtl="1">
              <a:lnSpc>
                <a:spcPts val="6025"/>
              </a:lnSpc>
              <a:buFont typeface="Arial"/>
              <a:buChar char="•"/>
            </a:pP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مع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بدء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تنفيذ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اجندة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الصندوق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الدولى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منذ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عام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2016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كانت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مصر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مضطرة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اتخاذ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خطوات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فعلية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تجاه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تفعيل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الاقتصاد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الغير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نقدى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تقليل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الاعتماد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على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النقود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السائلة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استخدام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وسائل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الدفع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الالكترونى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بناء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عليه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تم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انشاء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مجلس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بقرار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رئيس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الدولة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يتضمن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16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عضوا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(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المجلس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القومى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للمدفوعات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) و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محدد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له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عدة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اختصاصات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اهمها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:</a:t>
            </a:r>
          </a:p>
          <a:p>
            <a:pPr marL="654491" lvl="1" indent="-327245" algn="r" rtl="1">
              <a:lnSpc>
                <a:spcPts val="4757"/>
              </a:lnSpc>
              <a:buFont typeface="Arial"/>
              <a:buChar char="•"/>
            </a:pP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تطوير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نظم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الدفع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القومية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 .</a:t>
            </a:r>
          </a:p>
          <a:p>
            <a:pPr marL="654491" lvl="1" indent="-327245" algn="r" rtl="1">
              <a:lnSpc>
                <a:spcPts val="4757"/>
              </a:lnSpc>
              <a:buFont typeface="Arial"/>
              <a:buChar char="•"/>
            </a:pP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خفض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استخدام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اوراق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النقد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خارج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القطاع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المصرفى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.</a:t>
            </a:r>
          </a:p>
          <a:p>
            <a:pPr marL="654491" lvl="1" indent="-327245" algn="r" rtl="1">
              <a:lnSpc>
                <a:spcPts val="4757"/>
              </a:lnSpc>
              <a:buFont typeface="Arial"/>
              <a:buChar char="•"/>
            </a:pP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العمل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على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تحقيق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الشمول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المالى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لضم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اكبر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عدد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المواطنين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للنظام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.</a:t>
            </a:r>
          </a:p>
          <a:p>
            <a:pPr marL="654490" lvl="1" indent="-327245" algn="r" rtl="1">
              <a:lnSpc>
                <a:spcPts val="4757"/>
              </a:lnSpc>
              <a:buFont typeface="Arial"/>
              <a:buChar char="•"/>
            </a:pP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حماية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حقوق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مستخدمى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نظم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خدمات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الدفع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.</a:t>
            </a: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rcRect b="22224"/>
          <a:stretch>
            <a:fillRect/>
          </a:stretch>
        </p:blipFill>
        <p:spPr>
          <a:xfrm>
            <a:off x="14267817" y="-494237"/>
            <a:ext cx="3847751" cy="213756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 l="5313" t="9869" r="5744" b="99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28000"/>
          </a:blip>
          <a:srcRect/>
          <a:stretch>
            <a:fillRect/>
          </a:stretch>
        </p:blipFill>
        <p:spPr>
          <a:xfrm>
            <a:off x="10146190" y="4393564"/>
            <a:ext cx="8930321" cy="798776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/>
          <a:srcRect b="22644"/>
          <a:stretch>
            <a:fillRect/>
          </a:stretch>
        </p:blipFill>
        <p:spPr>
          <a:xfrm>
            <a:off x="749177" y="381797"/>
            <a:ext cx="2187291" cy="169199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66810" y="296072"/>
            <a:ext cx="10554381" cy="1190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47"/>
              </a:lnSpc>
              <a:spcBef>
                <a:spcPct val="0"/>
              </a:spcBef>
            </a:pPr>
            <a:r>
              <a:rPr lang="en-US" sz="3391" b="1">
                <a:solidFill>
                  <a:srgbClr val="FFFFFF"/>
                </a:solidFill>
                <a:cs typeface="Arimo"/>
              </a:rPr>
              <a:t>جمعية تنمية المجتمعات المحلية والمشروعات الصغيرة المبادرة</a:t>
            </a:r>
          </a:p>
        </p:txBody>
      </p:sp>
      <p:sp>
        <p:nvSpPr>
          <p:cNvPr id="5" name="AutoShape 5"/>
          <p:cNvSpPr/>
          <p:nvPr/>
        </p:nvSpPr>
        <p:spPr>
          <a:xfrm>
            <a:off x="1047750" y="3321502"/>
            <a:ext cx="133039" cy="3643996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" name="TextBox 6"/>
          <p:cNvSpPr txBox="1"/>
          <p:nvPr/>
        </p:nvSpPr>
        <p:spPr>
          <a:xfrm>
            <a:off x="1842823" y="2254111"/>
            <a:ext cx="14835782" cy="49455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6540"/>
              </a:lnSpc>
            </a:pP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شهر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مايو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2019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اعلنت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الحكومة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بدء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العمل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بمنظومة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الدفع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التحصيل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الالكترونى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بالهيئات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الادارات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الحكومية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سبق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هذا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القرار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الموافقة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على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مشروع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قانون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تنظيم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الدفع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غير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النقدى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smtClean="0">
                <a:solidFill>
                  <a:srgbClr val="FFFFFF"/>
                </a:solidFill>
                <a:cs typeface="Droid Arabic Kufi"/>
              </a:rPr>
              <a:t>اكتوبر2018 </a:t>
            </a:r>
            <a:endParaRPr lang="en-US" sz="3964" i="0" spc="79" dirty="0">
              <a:solidFill>
                <a:srgbClr val="FFFFFF"/>
              </a:solidFill>
              <a:cs typeface="Droid Arabic Kufi"/>
            </a:endParaRPr>
          </a:p>
          <a:p>
            <a:pPr algn="r" rtl="1">
              <a:lnSpc>
                <a:spcPts val="6540"/>
              </a:lnSpc>
            </a:pP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بهذا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سيتم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سداد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المستحقات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المالية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الحكومية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بما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فيها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الضرائب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الرسوم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الجمركية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فيما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يزيد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عن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500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جنيه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باحدى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الوسائل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الالكترونية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اما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ما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يزيد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عن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10000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جنيه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يسدد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خلال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فروع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البنوك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العاملة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بالسوق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المصرفية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المصرية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.</a:t>
            </a: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rcRect b="22224"/>
          <a:stretch>
            <a:fillRect/>
          </a:stretch>
        </p:blipFill>
        <p:spPr>
          <a:xfrm>
            <a:off x="14421190" y="-177667"/>
            <a:ext cx="3694377" cy="205236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 l="5313" t="9869" r="5744" b="99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28000"/>
          </a:blip>
          <a:srcRect/>
          <a:stretch>
            <a:fillRect/>
          </a:stretch>
        </p:blipFill>
        <p:spPr>
          <a:xfrm>
            <a:off x="10146190" y="4393564"/>
            <a:ext cx="8930321" cy="798776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/>
          <a:srcRect b="22644"/>
          <a:stretch>
            <a:fillRect/>
          </a:stretch>
        </p:blipFill>
        <p:spPr>
          <a:xfrm>
            <a:off x="632463" y="280870"/>
            <a:ext cx="2187291" cy="169199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66810" y="296072"/>
            <a:ext cx="10554381" cy="1190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47"/>
              </a:lnSpc>
              <a:spcBef>
                <a:spcPct val="0"/>
              </a:spcBef>
            </a:pPr>
            <a:r>
              <a:rPr lang="en-US" sz="3391" b="1">
                <a:solidFill>
                  <a:srgbClr val="FFFFFF"/>
                </a:solidFill>
                <a:cs typeface="Arimo"/>
              </a:rPr>
              <a:t>جمعية تنمية المجتمعات المحلية والمشروعات الصغيرة المبادرة</a:t>
            </a:r>
          </a:p>
        </p:txBody>
      </p:sp>
      <p:sp>
        <p:nvSpPr>
          <p:cNvPr id="5" name="AutoShape 5"/>
          <p:cNvSpPr/>
          <p:nvPr/>
        </p:nvSpPr>
        <p:spPr>
          <a:xfrm>
            <a:off x="1047750" y="3321502"/>
            <a:ext cx="133039" cy="3643996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" name="TextBox 6"/>
          <p:cNvSpPr txBox="1"/>
          <p:nvPr/>
        </p:nvSpPr>
        <p:spPr>
          <a:xfrm>
            <a:off x="1726109" y="2493706"/>
            <a:ext cx="14835782" cy="47980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6303"/>
              </a:lnSpc>
            </a:pP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تطبيق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نظام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الدفع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الالكترونى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الاتجاه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بشكل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عام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الاقتصاد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الرقمى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يحمل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مميزات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عديدة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ابرزها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:</a:t>
            </a:r>
          </a:p>
          <a:p>
            <a:pPr marL="654491" lvl="1" indent="-327245" algn="r" rtl="1">
              <a:lnSpc>
                <a:spcPts val="6303"/>
              </a:lnSpc>
              <a:buFont typeface="Arial"/>
              <a:buChar char="•"/>
            </a:pP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الاسهام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تعزيز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النمو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بزيادة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موارد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الدولة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الضريبية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، و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الحد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عمليات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التهرب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الضريبى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غسل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الاموال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الرشوة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الفساد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، و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المساعدة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ضم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القطاع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الغير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رسمى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لاقتصاد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الدولة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.</a:t>
            </a:r>
          </a:p>
          <a:p>
            <a:pPr marL="654491" lvl="1" indent="-327245" algn="r" rtl="1">
              <a:lnSpc>
                <a:spcPts val="6303"/>
              </a:lnSpc>
              <a:buFont typeface="Arial"/>
              <a:buChar char="•"/>
            </a:pP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تخفيض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تكلفة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طباعة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النقود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استغلالها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تطوير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مستوى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القطاع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964" i="0" spc="79" dirty="0" err="1">
                <a:solidFill>
                  <a:srgbClr val="FFFFFF"/>
                </a:solidFill>
                <a:cs typeface="Droid Arabic Kufi"/>
              </a:rPr>
              <a:t>المالى</a:t>
            </a:r>
            <a:r>
              <a:rPr lang="en-US" sz="3964" i="0" spc="79" dirty="0">
                <a:solidFill>
                  <a:srgbClr val="FFFFFF"/>
                </a:solidFill>
                <a:cs typeface="Droid Arabic Kufi"/>
              </a:rPr>
              <a:t> .</a:t>
            </a: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rcRect b="22224"/>
          <a:stretch>
            <a:fillRect/>
          </a:stretch>
        </p:blipFill>
        <p:spPr>
          <a:xfrm>
            <a:off x="13851345" y="-494237"/>
            <a:ext cx="4264223" cy="236893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 l="5313" t="9869" r="5744" b="99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28000"/>
          </a:blip>
          <a:srcRect/>
          <a:stretch>
            <a:fillRect/>
          </a:stretch>
        </p:blipFill>
        <p:spPr>
          <a:xfrm>
            <a:off x="10146190" y="4393564"/>
            <a:ext cx="8930321" cy="798776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/>
          <a:srcRect b="22644"/>
          <a:stretch>
            <a:fillRect/>
          </a:stretch>
        </p:blipFill>
        <p:spPr>
          <a:xfrm>
            <a:off x="968144" y="162519"/>
            <a:ext cx="2187291" cy="1691991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66810" y="296072"/>
            <a:ext cx="10554381" cy="1190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47"/>
              </a:lnSpc>
              <a:spcBef>
                <a:spcPct val="0"/>
              </a:spcBef>
            </a:pPr>
            <a:r>
              <a:rPr lang="en-US" sz="3391" b="1">
                <a:solidFill>
                  <a:srgbClr val="FFFFFF"/>
                </a:solidFill>
                <a:cs typeface="Arimo"/>
              </a:rPr>
              <a:t>جمعية تنمية المجتمعات المحلية والمشروعات الصغيرة المبادرة</a:t>
            </a:r>
          </a:p>
        </p:txBody>
      </p:sp>
      <p:sp>
        <p:nvSpPr>
          <p:cNvPr id="5" name="AutoShape 5"/>
          <p:cNvSpPr/>
          <p:nvPr/>
        </p:nvSpPr>
        <p:spPr>
          <a:xfrm>
            <a:off x="1047750" y="3321502"/>
            <a:ext cx="133039" cy="3643996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" name="TextBox 6"/>
          <p:cNvSpPr txBox="1"/>
          <p:nvPr/>
        </p:nvSpPr>
        <p:spPr>
          <a:xfrm>
            <a:off x="1806850" y="1500830"/>
            <a:ext cx="15898109" cy="71404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054"/>
              </a:lnSpc>
            </a:pPr>
            <a:endParaRPr dirty="0"/>
          </a:p>
          <a:p>
            <a:pPr marL="534913" lvl="1" indent="-267457" algn="r" rtl="1">
              <a:lnSpc>
                <a:spcPts val="5054"/>
              </a:lnSpc>
              <a:buFont typeface="Arial"/>
              <a:buChar char="•"/>
            </a:pP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تسهيل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عملية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الدفع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تجنب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مخاطر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سرقة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النقود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الورقية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زيادة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معدل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الامان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عدم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التقييد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بالحدود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الجغرافية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فيمكن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دفع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الاموال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لجهة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خارج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مصر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بكل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سهولة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توفير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الوقت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الجهد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 </a:t>
            </a:r>
          </a:p>
          <a:p>
            <a:pPr marL="534913" lvl="1" indent="-267457" algn="r" rtl="1">
              <a:lnSpc>
                <a:spcPts val="5054"/>
              </a:lnSpc>
              <a:buFont typeface="Arial"/>
              <a:buChar char="•"/>
            </a:pP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تخفيض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تكاليف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نقل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تامين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النقود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البنك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المركزى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المصرى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.</a:t>
            </a:r>
          </a:p>
          <a:p>
            <a:pPr marL="534913" lvl="1" indent="-267457" algn="r" rtl="1">
              <a:lnSpc>
                <a:spcPts val="5054"/>
              </a:lnSpc>
              <a:buFont typeface="Arial"/>
              <a:buChar char="•"/>
            </a:pP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حماية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العملاء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عدم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الدراية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بالتكلفة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الحقيقية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للخدمة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.</a:t>
            </a:r>
          </a:p>
          <a:p>
            <a:pPr marL="534913" lvl="1" indent="-267457" algn="r" rtl="1">
              <a:lnSpc>
                <a:spcPts val="5054"/>
              </a:lnSpc>
              <a:buFont typeface="Arial"/>
              <a:buChar char="•"/>
            </a:pP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القضاء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على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طوابير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الانتظار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.</a:t>
            </a:r>
          </a:p>
          <a:p>
            <a:pPr marL="534913" lvl="1" indent="-267457" algn="r" rtl="1">
              <a:lnSpc>
                <a:spcPts val="5054"/>
              </a:lnSpc>
              <a:buFont typeface="Arial"/>
              <a:buChar char="•"/>
            </a:pP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انخفاض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التضخم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بالتالى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الحفاظ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على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القيمة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الشرائية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للنقود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بالتالى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انخفاض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الفائدة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على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الاقراض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البنوك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انخفاض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العجز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الموازنى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زيادة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تمويل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الاستثمارات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الحقيقية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.</a:t>
            </a:r>
          </a:p>
          <a:p>
            <a:pPr marL="534913" lvl="1" indent="-267457" algn="r" rtl="1">
              <a:lnSpc>
                <a:spcPts val="5054"/>
              </a:lnSpc>
              <a:buFont typeface="Arial"/>
              <a:buChar char="•"/>
            </a:pP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تعميق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العلاقة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بين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القطاع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المصرفى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المواطن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مما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يساعد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تقديم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المزيد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من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الخدمات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البنكية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.</a:t>
            </a:r>
          </a:p>
          <a:p>
            <a:pPr marL="534913" lvl="1" indent="-267457" algn="r" rtl="1">
              <a:lnSpc>
                <a:spcPts val="5054"/>
              </a:lnSpc>
              <a:buFont typeface="Arial"/>
              <a:buChar char="•"/>
            </a:pP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امكانية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السداد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فى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ايام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الاجازة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الاسبوعية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و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العطلات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</a:t>
            </a:r>
            <a:r>
              <a:rPr lang="en-US" sz="3239" i="0" spc="64" dirty="0" err="1">
                <a:solidFill>
                  <a:srgbClr val="FFFFFF"/>
                </a:solidFill>
                <a:cs typeface="Droid Arabic Kufi"/>
              </a:rPr>
              <a:t>الرسمية</a:t>
            </a:r>
            <a:r>
              <a:rPr lang="en-US" sz="3239" i="0" spc="64" dirty="0">
                <a:solidFill>
                  <a:srgbClr val="FFFFFF"/>
                </a:solidFill>
                <a:cs typeface="Droid Arabic Kufi"/>
              </a:rPr>
              <a:t> .</a:t>
            </a:r>
          </a:p>
          <a:p>
            <a:pPr>
              <a:lnSpc>
                <a:spcPts val="5054"/>
              </a:lnSpc>
            </a:pPr>
            <a:endParaRPr lang="en-US" sz="3239" i="0" spc="64" dirty="0">
              <a:solidFill>
                <a:srgbClr val="FFFFFF"/>
              </a:solidFill>
              <a:cs typeface="Droid Arabic Kufi"/>
            </a:endParaRPr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rcRect b="22224"/>
          <a:stretch>
            <a:fillRect/>
          </a:stretch>
        </p:blipFill>
        <p:spPr>
          <a:xfrm>
            <a:off x="13851345" y="-494237"/>
            <a:ext cx="4264223" cy="23689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767</Words>
  <Application>Microsoft Office PowerPoint</Application>
  <PresentationFormat>Custom</PresentationFormat>
  <Paragraphs>57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Droid Arabic Kufi</vt:lpstr>
      <vt:lpstr>Calibri</vt:lpstr>
      <vt:lpstr>Arimo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جمعية تنمية المجتمعات المحلية والمشروعات الصغيرة المبادرة</dc:title>
  <cp:lastModifiedBy>DR-Shaza</cp:lastModifiedBy>
  <cp:revision>3</cp:revision>
  <dcterms:created xsi:type="dcterms:W3CDTF">2006-08-16T00:00:00Z</dcterms:created>
  <dcterms:modified xsi:type="dcterms:W3CDTF">2019-08-20T09:36:57Z</dcterms:modified>
  <dc:identifier>DADhyvSDEY0</dc:identifier>
</cp:coreProperties>
</file>