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09" r:id="rId1"/>
  </p:sldMasterIdLst>
  <p:sldIdLst>
    <p:sldId id="256"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92" d="100"/>
          <a:sy n="92" d="100"/>
        </p:scale>
        <p:origin x="4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2815550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84797-E7C4-465F-BBF0-53862DFECB96}"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1630894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703326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159641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27056757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3539965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39427165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12491199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2040038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177743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57355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984797-E7C4-465F-BBF0-53862DFECB96}"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119393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984797-E7C4-465F-BBF0-53862DFECB96}"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3132987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3410239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530072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52984797-E7C4-465F-BBF0-53862DFECB96}" type="datetimeFigureOut">
              <a:rPr lang="en-US" smtClean="0"/>
              <a:t>7/1/2019</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2249957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84797-E7C4-465F-BBF0-53862DFECB96}"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A5A8F-72E0-433A-A77E-FCAC7A0C7248}" type="slidenum">
              <a:rPr lang="en-US" smtClean="0"/>
              <a:t>‹#›</a:t>
            </a:fld>
            <a:endParaRPr lang="en-US"/>
          </a:p>
        </p:txBody>
      </p:sp>
    </p:spTree>
    <p:extLst>
      <p:ext uri="{BB962C8B-B14F-4D97-AF65-F5344CB8AC3E}">
        <p14:creationId xmlns:p14="http://schemas.microsoft.com/office/powerpoint/2010/main" val="3396579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2984797-E7C4-465F-BBF0-53862DFECB96}" type="datetimeFigureOut">
              <a:rPr lang="en-US" smtClean="0"/>
              <a:t>7/1/2019</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0CA5A8F-72E0-433A-A77E-FCAC7A0C7248}" type="slidenum">
              <a:rPr lang="en-US" smtClean="0"/>
              <a:t>‹#›</a:t>
            </a:fld>
            <a:endParaRPr lang="en-US"/>
          </a:p>
        </p:txBody>
      </p:sp>
    </p:spTree>
    <p:extLst>
      <p:ext uri="{BB962C8B-B14F-4D97-AF65-F5344CB8AC3E}">
        <p14:creationId xmlns:p14="http://schemas.microsoft.com/office/powerpoint/2010/main" val="2779052624"/>
      </p:ext>
    </p:extLst>
  </p:cSld>
  <p:clrMap bg1="dk1" tx1="lt1" bg2="dk2" tx2="lt2" accent1="accent1" accent2="accent2" accent3="accent3" accent4="accent4" accent5="accent5" accent6="accent6" hlink="hlink" folHlink="folHlink"/>
  <p:sldLayoutIdLst>
    <p:sldLayoutId id="2147484310" r:id="rId1"/>
    <p:sldLayoutId id="2147484311" r:id="rId2"/>
    <p:sldLayoutId id="2147484312" r:id="rId3"/>
    <p:sldLayoutId id="2147484313" r:id="rId4"/>
    <p:sldLayoutId id="2147484314" r:id="rId5"/>
    <p:sldLayoutId id="2147484315" r:id="rId6"/>
    <p:sldLayoutId id="2147484316" r:id="rId7"/>
    <p:sldLayoutId id="2147484317" r:id="rId8"/>
    <p:sldLayoutId id="2147484318" r:id="rId9"/>
    <p:sldLayoutId id="2147484319" r:id="rId10"/>
    <p:sldLayoutId id="2147484320" r:id="rId11"/>
    <p:sldLayoutId id="2147484321" r:id="rId12"/>
    <p:sldLayoutId id="2147484322" r:id="rId13"/>
    <p:sldLayoutId id="2147484323" r:id="rId14"/>
    <p:sldLayoutId id="2147484324" r:id="rId15"/>
    <p:sldLayoutId id="2147484325" r:id="rId16"/>
    <p:sldLayoutId id="214748432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689" y="-79022"/>
            <a:ext cx="8825658" cy="3329581"/>
          </a:xfrm>
        </p:spPr>
        <p:txBody>
          <a:bodyPr/>
          <a:lstStyle/>
          <a:p>
            <a:pPr algn="ctr"/>
            <a:r>
              <a:rPr lang="ar-EG" b="1" dirty="0" smtClean="0"/>
              <a:t>مقدمة عن التأمين</a:t>
            </a:r>
            <a:endParaRPr lang="en-US" b="1" dirty="0"/>
          </a:p>
        </p:txBody>
      </p:sp>
      <p:sp>
        <p:nvSpPr>
          <p:cNvPr id="3" name="Subtitle 2"/>
          <p:cNvSpPr>
            <a:spLocks noGrp="1"/>
          </p:cNvSpPr>
          <p:nvPr>
            <p:ph type="subTitle" idx="1"/>
          </p:nvPr>
        </p:nvSpPr>
        <p:spPr>
          <a:xfrm>
            <a:off x="-120689" y="3795247"/>
            <a:ext cx="8825658" cy="861420"/>
          </a:xfrm>
        </p:spPr>
        <p:txBody>
          <a:bodyPr/>
          <a:lstStyle/>
          <a:p>
            <a:pPr algn="ctr"/>
            <a:r>
              <a:rPr lang="ar-EG" b="1" dirty="0" smtClean="0"/>
              <a:t>التأمين علي حياة العملاء</a:t>
            </a:r>
            <a:endParaRPr lang="en-US"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10045" y="1176867"/>
            <a:ext cx="1921928" cy="1921928"/>
          </a:xfrm>
          <a:prstGeom prst="rect">
            <a:avLst/>
          </a:prstGeom>
        </p:spPr>
      </p:pic>
    </p:spTree>
    <p:extLst>
      <p:ext uri="{BB962C8B-B14F-4D97-AF65-F5344CB8AC3E}">
        <p14:creationId xmlns:p14="http://schemas.microsoft.com/office/powerpoint/2010/main" val="2871440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t>التامين علي الحياة </a:t>
            </a:r>
            <a:endParaRPr lang="en-US" b="1" dirty="0"/>
          </a:p>
        </p:txBody>
      </p:sp>
      <p:sp>
        <p:nvSpPr>
          <p:cNvPr id="3" name="Content Placeholder 2"/>
          <p:cNvSpPr>
            <a:spLocks noGrp="1"/>
          </p:cNvSpPr>
          <p:nvPr>
            <p:ph idx="1"/>
          </p:nvPr>
        </p:nvSpPr>
        <p:spPr>
          <a:xfrm>
            <a:off x="1001712" y="2369007"/>
            <a:ext cx="8946541" cy="4195481"/>
          </a:xfrm>
        </p:spPr>
        <p:txBody>
          <a:bodyPr>
            <a:normAutofit/>
          </a:bodyPr>
          <a:lstStyle/>
          <a:p>
            <a:pPr algn="r" rtl="1" fontAlgn="base"/>
            <a:r>
              <a:rPr lang="ar-EG" b="1" dirty="0"/>
              <a:t>التأمين على الحياة هو عقد تأمين يبرم بين صاحب بوليصة التأمين وشركة تأمين، حيث يتفق فيه على أن تدفع شركة التأمين مبلغا معينا في حالة وفاة صاحب البوليصة إلى ورثته أو المستفيدون الذين اختارهم المؤمن </a:t>
            </a:r>
            <a:r>
              <a:rPr lang="ar-EG" b="1" dirty="0" smtClean="0"/>
              <a:t>عليه .</a:t>
            </a:r>
            <a:endParaRPr lang="ar-EG" b="1" dirty="0"/>
          </a:p>
          <a:p>
            <a:pPr algn="r" rtl="1" fontAlgn="base"/>
            <a:r>
              <a:rPr lang="ar-EG" b="1" dirty="0"/>
              <a:t>ويلتزم صاحب البوليصة نظير ذلك بتأدية </a:t>
            </a:r>
            <a:r>
              <a:rPr lang="ar-EG" sz="2400" b="1" dirty="0"/>
              <a:t>مبلغ</a:t>
            </a:r>
            <a:r>
              <a:rPr lang="ar-EG" b="1" dirty="0"/>
              <a:t> من المال على </a:t>
            </a:r>
            <a:r>
              <a:rPr lang="ar-EG" b="1" dirty="0" smtClean="0"/>
              <a:t>أقساط </a:t>
            </a:r>
            <a:r>
              <a:rPr lang="ar-EG" b="1" dirty="0"/>
              <a:t>شهرية أو بمبلغ من المال دفعة واحدة، ويحدد العقد فترة سريان </a:t>
            </a:r>
            <a:r>
              <a:rPr lang="ar-EG" b="1" dirty="0" smtClean="0"/>
              <a:t>للعقد .</a:t>
            </a:r>
            <a:endParaRPr lang="ar-EG" b="1" dirty="0"/>
          </a:p>
          <a:p>
            <a:pPr algn="r" rtl="1" fontAlgn="base"/>
            <a:r>
              <a:rPr lang="ar-EG" b="1" dirty="0"/>
              <a:t>ويتفق في العقد عادة على المبلغ الذي تقوم بدفعه الشركة إلى الورثة أو المستفيدين في حالة وفاة صاحب البوليصة، وقد تحتوي بوليصة التأمين على عقود إضافية أو منافع إضافية تشمل العجز أو الإعاقة والأمراض الخطيرة، أو تكون خطة لضمان التعليم الجامعي للأولاد أو أي أهداف أو برامج أخرى.</a:t>
            </a:r>
          </a:p>
          <a:p>
            <a:pPr algn="r" rtl="1"/>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0563" y="0"/>
            <a:ext cx="1272822" cy="1272822"/>
          </a:xfrm>
          <a:prstGeom prst="rect">
            <a:avLst/>
          </a:prstGeom>
        </p:spPr>
      </p:pic>
    </p:spTree>
    <p:extLst>
      <p:ext uri="{BB962C8B-B14F-4D97-AF65-F5344CB8AC3E}">
        <p14:creationId xmlns:p14="http://schemas.microsoft.com/office/powerpoint/2010/main" val="1843094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t>مزايا التأمين</a:t>
            </a:r>
            <a:endParaRPr lang="en-US" b="1" dirty="0"/>
          </a:p>
        </p:txBody>
      </p:sp>
      <p:sp>
        <p:nvSpPr>
          <p:cNvPr id="3" name="Content Placeholder 2"/>
          <p:cNvSpPr>
            <a:spLocks noGrp="1"/>
          </p:cNvSpPr>
          <p:nvPr>
            <p:ph idx="1"/>
          </p:nvPr>
        </p:nvSpPr>
        <p:spPr/>
        <p:txBody>
          <a:bodyPr/>
          <a:lstStyle/>
          <a:p>
            <a:pPr algn="r" rtl="1"/>
            <a:r>
              <a:rPr lang="ar-EG" b="1" dirty="0" smtClean="0"/>
              <a:t>في </a:t>
            </a:r>
            <a:r>
              <a:rPr lang="ar-EG" b="1" dirty="0"/>
              <a:t>حالة وفاة المؤمن عليه او العجز الكلي لا قدر الله  يقوم التأمين بتخفيف عبء أنقطاع الدخل بالنسبة للاسرة بعد وفاة عائلها او عجزه عن العمل الذي يؤدي الي عدم </a:t>
            </a:r>
            <a:r>
              <a:rPr lang="ar-EG" sz="2400" b="1" dirty="0"/>
              <a:t>سداد</a:t>
            </a:r>
            <a:r>
              <a:rPr lang="ar-EG" b="1" dirty="0"/>
              <a:t> المديونية المتبقية علي المؤمن عليه وهنا تقوم شركة التأمين بسداد المديونية المتبقية بالكامل للجمعية </a:t>
            </a:r>
            <a:r>
              <a:rPr lang="ar-EG" b="1" dirty="0" smtClean="0"/>
              <a:t>. لذلك قررت الجمعية طبقا لقرار الهيئة العامة للرقابة المالية رقم ( 15 ) لسنة 2019 ان يتم التأمين علي جميع عملاء الجمعية                   ( تأمين علي الحياة والعجز الكلي ) </a:t>
            </a:r>
            <a:r>
              <a:rPr lang="ar-EG" b="1" dirty="0" smtClean="0"/>
              <a:t>.</a:t>
            </a:r>
          </a:p>
          <a:p>
            <a:pPr algn="r" rtl="1"/>
            <a:r>
              <a:rPr lang="ar-EG" b="1" dirty="0" smtClean="0"/>
              <a:t>يتم التامين علي العملاء مهما كان مبلغ القرض . </a:t>
            </a:r>
            <a:endParaRPr lang="ar-EG" b="1"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91889" y="0"/>
            <a:ext cx="1272822" cy="1272822"/>
          </a:xfrm>
          <a:prstGeom prst="rect">
            <a:avLst/>
          </a:prstGeom>
        </p:spPr>
      </p:pic>
    </p:spTree>
    <p:extLst>
      <p:ext uri="{BB962C8B-B14F-4D97-AF65-F5344CB8AC3E}">
        <p14:creationId xmlns:p14="http://schemas.microsoft.com/office/powerpoint/2010/main" val="2475959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t>الجهة التي تم التعاقد معها</a:t>
            </a:r>
            <a:endParaRPr lang="en-US" b="1" dirty="0"/>
          </a:p>
        </p:txBody>
      </p:sp>
      <p:sp>
        <p:nvSpPr>
          <p:cNvPr id="3" name="Content Placeholder 2"/>
          <p:cNvSpPr>
            <a:spLocks noGrp="1"/>
          </p:cNvSpPr>
          <p:nvPr>
            <p:ph idx="1"/>
          </p:nvPr>
        </p:nvSpPr>
        <p:spPr/>
        <p:txBody>
          <a:bodyPr/>
          <a:lstStyle/>
          <a:p>
            <a:pPr algn="r" rtl="1"/>
            <a:r>
              <a:rPr lang="ar-EG" b="1" dirty="0" smtClean="0"/>
              <a:t>قامت الجمعية بالتعاقد مع شركة مصر لتامينات الحياة </a:t>
            </a:r>
            <a:r>
              <a:rPr lang="ar-EG" b="1" dirty="0" smtClean="0"/>
              <a:t>.</a:t>
            </a:r>
          </a:p>
          <a:p>
            <a:pPr algn="r" rtl="1"/>
            <a:r>
              <a:rPr lang="ar-EG" b="1" dirty="0" smtClean="0"/>
              <a:t>يشمل </a:t>
            </a:r>
            <a:r>
              <a:rPr lang="ar-EG" b="1" dirty="0" smtClean="0"/>
              <a:t>هذا التامين جميع العملاء القائمين بالجمعية </a:t>
            </a:r>
            <a:r>
              <a:rPr lang="ar-EG" b="1" dirty="0" smtClean="0"/>
              <a:t>.</a:t>
            </a:r>
          </a:p>
          <a:p>
            <a:pPr algn="r" rtl="1"/>
            <a:r>
              <a:rPr lang="ar-EG" b="1" dirty="0" smtClean="0"/>
              <a:t>يغطي التأمين حالات الوفاة والعجز الكلي فقط وليس تأمين علي المشروع .</a:t>
            </a:r>
            <a:endParaRPr lang="ar-EG" b="1" dirty="0" smtClean="0"/>
          </a:p>
          <a:p>
            <a:pPr marL="0" indent="0" algn="r" rtl="1">
              <a:buNone/>
            </a:pPr>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9734" y="0"/>
            <a:ext cx="1420530" cy="1420530"/>
          </a:xfrm>
          <a:prstGeom prst="rect">
            <a:avLst/>
          </a:prstGeom>
        </p:spPr>
      </p:pic>
    </p:spTree>
    <p:extLst>
      <p:ext uri="{BB962C8B-B14F-4D97-AF65-F5344CB8AC3E}">
        <p14:creationId xmlns:p14="http://schemas.microsoft.com/office/powerpoint/2010/main" val="3995588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t>اهم بنود العقد </a:t>
            </a:r>
            <a:endParaRPr lang="en-US" b="1" dirty="0"/>
          </a:p>
        </p:txBody>
      </p:sp>
      <p:sp>
        <p:nvSpPr>
          <p:cNvPr id="3" name="Content Placeholder 2"/>
          <p:cNvSpPr>
            <a:spLocks noGrp="1"/>
          </p:cNvSpPr>
          <p:nvPr>
            <p:ph idx="1"/>
          </p:nvPr>
        </p:nvSpPr>
        <p:spPr/>
        <p:txBody>
          <a:bodyPr/>
          <a:lstStyle/>
          <a:p>
            <a:pPr algn="r" rtl="1"/>
            <a:r>
              <a:rPr lang="ar-EG" b="1" dirty="0"/>
              <a:t>يغطي التأمين قيمة الأقساط المتبقية في حالة الوفاة او العجز الكلي لا قدر لله .</a:t>
            </a:r>
          </a:p>
          <a:p>
            <a:pPr algn="r" rtl="1"/>
            <a:r>
              <a:rPr lang="ar-EG" b="1" dirty="0"/>
              <a:t>لا يغطي التأمين حالات الاشعاع النووي , التلوث الكيميائي , التلوث البيولوجي , </a:t>
            </a:r>
            <a:r>
              <a:rPr lang="ar-EG" b="1" dirty="0" smtClean="0"/>
              <a:t>حالات الاصابة </a:t>
            </a:r>
            <a:r>
              <a:rPr lang="ar-EG" b="1" dirty="0"/>
              <a:t>بالايدز او الانتحار.</a:t>
            </a:r>
          </a:p>
          <a:p>
            <a:pPr algn="r" rtl="1"/>
            <a:r>
              <a:rPr lang="ar-EG" b="1" dirty="0" smtClean="0"/>
              <a:t>يتم </a:t>
            </a:r>
            <a:r>
              <a:rPr lang="ar-EG" b="1" dirty="0"/>
              <a:t>دفع 24 قرش لكل الف جنيه شهرياً لتغطية قيمة التأمين.</a:t>
            </a:r>
          </a:p>
          <a:p>
            <a:pPr algn="r" rtl="1"/>
            <a:r>
              <a:rPr lang="ar-EG" b="1" dirty="0"/>
              <a:t>في حالة عدم سداد القسط الشهري المستحق علي العميل يتم إلغاء التأمين.</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91889" y="0"/>
            <a:ext cx="1272822" cy="1272822"/>
          </a:xfrm>
          <a:prstGeom prst="rect">
            <a:avLst/>
          </a:prstGeom>
        </p:spPr>
      </p:pic>
    </p:spTree>
    <p:extLst>
      <p:ext uri="{BB962C8B-B14F-4D97-AF65-F5344CB8AC3E}">
        <p14:creationId xmlns:p14="http://schemas.microsoft.com/office/powerpoint/2010/main" val="3254989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smtClean="0"/>
              <a:t>الشروط</a:t>
            </a:r>
            <a:endParaRPr lang="en-US" b="1" dirty="0"/>
          </a:p>
        </p:txBody>
      </p:sp>
      <p:sp>
        <p:nvSpPr>
          <p:cNvPr id="3" name="Content Placeholder 2"/>
          <p:cNvSpPr>
            <a:spLocks noGrp="1"/>
          </p:cNvSpPr>
          <p:nvPr>
            <p:ph idx="1"/>
          </p:nvPr>
        </p:nvSpPr>
        <p:spPr>
          <a:xfrm>
            <a:off x="1104293" y="1853248"/>
            <a:ext cx="8946541" cy="4195481"/>
          </a:xfrm>
        </p:spPr>
        <p:txBody>
          <a:bodyPr/>
          <a:lstStyle/>
          <a:p>
            <a:pPr marL="0" indent="0" algn="ctr" rtl="1">
              <a:buNone/>
            </a:pPr>
            <a:r>
              <a:rPr lang="ar-EG" sz="2800" b="1" dirty="0"/>
              <a:t>شروط اسقاط الدين في حالة الوفاة :</a:t>
            </a:r>
          </a:p>
          <a:p>
            <a:pPr algn="r" rtl="1"/>
            <a:r>
              <a:rPr lang="ar-EG" b="1" dirty="0" smtClean="0"/>
              <a:t>صورة </a:t>
            </a:r>
            <a:r>
              <a:rPr lang="ar-EG" b="1" dirty="0"/>
              <a:t>من البطاقة الشخصية .</a:t>
            </a:r>
          </a:p>
          <a:p>
            <a:pPr algn="r" rtl="1"/>
            <a:r>
              <a:rPr lang="ar-EG" b="1" dirty="0" smtClean="0"/>
              <a:t>اصل </a:t>
            </a:r>
            <a:r>
              <a:rPr lang="ar-EG" b="1" dirty="0"/>
              <a:t>شهادة الوفاة الورقية موضحاً بها سبب الوفاة </a:t>
            </a:r>
            <a:r>
              <a:rPr lang="ar-EG" b="1" dirty="0" smtClean="0"/>
              <a:t>.</a:t>
            </a:r>
          </a:p>
          <a:p>
            <a:pPr algn="r" rtl="1"/>
            <a:endParaRPr lang="ar-EG" b="1" dirty="0"/>
          </a:p>
          <a:p>
            <a:pPr marL="0" indent="0" algn="ctr" rtl="1">
              <a:buNone/>
            </a:pPr>
            <a:r>
              <a:rPr lang="ar-EG" sz="2800" b="1" dirty="0"/>
              <a:t>شروط اسقاط الدين في حالة العجز الكلي :</a:t>
            </a:r>
          </a:p>
          <a:p>
            <a:pPr algn="r" rtl="1"/>
            <a:r>
              <a:rPr lang="ar-EG" b="1" dirty="0" smtClean="0"/>
              <a:t>صورة </a:t>
            </a:r>
            <a:r>
              <a:rPr lang="ar-EG" b="1" dirty="0"/>
              <a:t>من البطاقة الشخصية .</a:t>
            </a:r>
          </a:p>
          <a:p>
            <a:pPr algn="r" rtl="1"/>
            <a:r>
              <a:rPr lang="ar-EG" b="1" dirty="0" smtClean="0"/>
              <a:t>شهادة </a:t>
            </a:r>
            <a:r>
              <a:rPr lang="ar-EG" b="1" dirty="0"/>
              <a:t>طبية معتمدة من اللجنة الطبيه للتأمين الصحي بثبوت حالة العجز الكلي </a:t>
            </a:r>
            <a:r>
              <a:rPr lang="ar-EG" b="1" dirty="0" smtClean="0"/>
              <a:t>المنهي </a:t>
            </a:r>
            <a:r>
              <a:rPr lang="ar-EG" b="1" dirty="0"/>
              <a:t>للخدمة موضحاً به تاريخ بدء المرض او تاريخ الحادث الذي تسبب عنه العجز الكلي .</a:t>
            </a:r>
          </a:p>
          <a:p>
            <a:pPr algn="r" rtl="1"/>
            <a:r>
              <a:rPr lang="ar-EG" b="1" dirty="0" smtClean="0"/>
              <a:t>يشترط </a:t>
            </a:r>
            <a:r>
              <a:rPr lang="ar-EG" b="1" dirty="0"/>
              <a:t>ان يكون تاريخ العجز لاحقاً علي تاريخ بدء التأمين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91889" y="0"/>
            <a:ext cx="1272822" cy="1272822"/>
          </a:xfrm>
          <a:prstGeom prst="rect">
            <a:avLst/>
          </a:prstGeom>
        </p:spPr>
      </p:pic>
    </p:spTree>
    <p:extLst>
      <p:ext uri="{BB962C8B-B14F-4D97-AF65-F5344CB8AC3E}">
        <p14:creationId xmlns:p14="http://schemas.microsoft.com/office/powerpoint/2010/main" val="22187534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93</TotalTime>
  <Words>381</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Times New Roman</vt:lpstr>
      <vt:lpstr>Wingdings 3</vt:lpstr>
      <vt:lpstr>Ion</vt:lpstr>
      <vt:lpstr>مقدمة عن التأمين</vt:lpstr>
      <vt:lpstr>التامين علي الحياة </vt:lpstr>
      <vt:lpstr>مزايا التأمين</vt:lpstr>
      <vt:lpstr>الجهة التي تم التعاقد معها</vt:lpstr>
      <vt:lpstr>اهم بنود العقد </vt:lpstr>
      <vt:lpstr>الشروط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مقدمة عن التأمين</dc:title>
  <dc:creator>Leasing Finance 1</dc:creator>
  <cp:lastModifiedBy>Leasing Finance 1</cp:lastModifiedBy>
  <cp:revision>11</cp:revision>
  <dcterms:created xsi:type="dcterms:W3CDTF">2019-06-30T10:13:41Z</dcterms:created>
  <dcterms:modified xsi:type="dcterms:W3CDTF">2019-07-01T09:17:44Z</dcterms:modified>
</cp:coreProperties>
</file>